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97" r:id="rId6"/>
    <p:sldId id="282" r:id="rId7"/>
    <p:sldId id="298" r:id="rId8"/>
    <p:sldId id="299" r:id="rId9"/>
    <p:sldId id="300" r:id="rId10"/>
    <p:sldId id="301" r:id="rId11"/>
    <p:sldId id="302" r:id="rId12"/>
    <p:sldId id="284" r:id="rId13"/>
    <p:sldId id="296" r:id="rId14"/>
  </p:sldIdLst>
  <p:sldSz cx="18288000" cy="10287000"/>
  <p:notesSz cx="6858000" cy="9144000"/>
  <p:embeddedFontLst>
    <p:embeddedFont>
      <p:font typeface="Corbel" panose="020B0503020204020204" pitchFamily="34" charset="0"/>
      <p:regular r:id="rId15"/>
      <p:bold r:id="rId16"/>
      <p:italic r:id="rId17"/>
      <p:boldItalic r:id="rId18"/>
    </p:embeddedFont>
    <p:embeddedFont>
      <p:font typeface="Georgia Pro" panose="02040502050405020303" pitchFamily="18" charset="0"/>
      <p:regular r:id="rId19"/>
      <p:bold r:id="rId20"/>
      <p:italic r:id="rId21"/>
      <p:boldItalic r:id="rId22"/>
    </p:embeddedFont>
    <p:embeddedFont>
      <p:font typeface="Georgia Pro Bold" panose="02040802050405020203" pitchFamily="18" charset="0"/>
      <p:regular r:id="rId23"/>
      <p:bold r:id="rId24"/>
    </p:embeddedFont>
    <p:embeddedFont>
      <p:font typeface="Georgia Pro Heavy" panose="02040A02050405020203" pitchFamily="18" charset="0"/>
      <p:regular r:id="rId25"/>
    </p:embeddedFont>
    <p:embeddedFont>
      <p:font typeface="Georgia Pro Italics" panose="02040502050405090303" pitchFamily="18"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7183"/>
    <a:srgbClr val="F3F6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font" Target="fonts/font4.fntdata" /><Relationship Id="rId26" Type="http://schemas.openxmlformats.org/officeDocument/2006/relationships/font" Target="fonts/font12.fntdata" /><Relationship Id="rId3" Type="http://schemas.openxmlformats.org/officeDocument/2006/relationships/slide" Target="slides/slide2.xml" /><Relationship Id="rId21" Type="http://schemas.openxmlformats.org/officeDocument/2006/relationships/font" Target="fonts/font7.fntdata"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font" Target="fonts/font3.fntdata" /><Relationship Id="rId25" Type="http://schemas.openxmlformats.org/officeDocument/2006/relationships/font" Target="fonts/font11.fntdata" /><Relationship Id="rId2" Type="http://schemas.openxmlformats.org/officeDocument/2006/relationships/slide" Target="slides/slide1.xml" /><Relationship Id="rId16" Type="http://schemas.openxmlformats.org/officeDocument/2006/relationships/font" Target="fonts/font2.fntdata" /><Relationship Id="rId20" Type="http://schemas.openxmlformats.org/officeDocument/2006/relationships/font" Target="fonts/font6.fntdata" /><Relationship Id="rId29"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font" Target="fonts/font10.fntdata" /><Relationship Id="rId5" Type="http://schemas.openxmlformats.org/officeDocument/2006/relationships/slide" Target="slides/slide4.xml" /><Relationship Id="rId15" Type="http://schemas.openxmlformats.org/officeDocument/2006/relationships/font" Target="fonts/font1.fntdata" /><Relationship Id="rId23" Type="http://schemas.openxmlformats.org/officeDocument/2006/relationships/font" Target="fonts/font9.fntdata" /><Relationship Id="rId28" Type="http://schemas.openxmlformats.org/officeDocument/2006/relationships/viewProps" Target="viewProps.xml" /><Relationship Id="rId10" Type="http://schemas.openxmlformats.org/officeDocument/2006/relationships/slide" Target="slides/slide9.xml" /><Relationship Id="rId19" Type="http://schemas.openxmlformats.org/officeDocument/2006/relationships/font" Target="fonts/font5.fntdata"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font" Target="fonts/font8.fntdata" /><Relationship Id="rId27" Type="http://schemas.openxmlformats.org/officeDocument/2006/relationships/presProps" Target="pres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 /><Relationship Id="rId2" Type="http://schemas.openxmlformats.org/officeDocument/2006/relationships/image" Target="../media/image1.svg" /><Relationship Id="rId1" Type="http://schemas.openxmlformats.org/officeDocument/2006/relationships/slideLayout" Target="../slideLayouts/slideLayout7.xml" /><Relationship Id="rId4" Type="http://schemas.openxmlformats.org/officeDocument/2006/relationships/image" Target="../media/image3.png" /></Relationships>
</file>

<file path=ppt/slides/_rels/slide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1.svg" /><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3" Type="http://schemas.openxmlformats.org/officeDocument/2006/relationships/image" Target="../media/image1.svg" /><Relationship Id="rId2" Type="http://schemas.openxmlformats.org/officeDocument/2006/relationships/image" Target="../media/image2.svg" /><Relationship Id="rId1" Type="http://schemas.openxmlformats.org/officeDocument/2006/relationships/slideLayout" Target="../slideLayouts/slideLayout7.xml" /><Relationship Id="rId4" Type="http://schemas.openxmlformats.org/officeDocument/2006/relationships/image" Target="../media/image3.png" /></Relationships>
</file>

<file path=ppt/slides/_rels/slide4.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5.svg" /><Relationship Id="rId1" Type="http://schemas.openxmlformats.org/officeDocument/2006/relationships/slideLayout" Target="../slideLayouts/slideLayout7.xml" /><Relationship Id="rId5" Type="http://schemas.openxmlformats.org/officeDocument/2006/relationships/image" Target="../media/image7.jpeg" /><Relationship Id="rId4" Type="http://schemas.openxmlformats.org/officeDocument/2006/relationships/image" Target="../media/image6.svg" /></Relationships>
</file>

<file path=ppt/slides/_rels/slide5.xml.rels><?xml version="1.0" encoding="UTF-8" standalone="yes"?>
<Relationships xmlns="http://schemas.openxmlformats.org/package/2006/relationships"><Relationship Id="rId3" Type="http://schemas.openxmlformats.org/officeDocument/2006/relationships/image" Target="../media/image1.svg" /><Relationship Id="rId2" Type="http://schemas.openxmlformats.org/officeDocument/2006/relationships/image" Target="../media/image2.svg" /><Relationship Id="rId1" Type="http://schemas.openxmlformats.org/officeDocument/2006/relationships/slideLayout" Target="../slideLayouts/slideLayout7.xml" /><Relationship Id="rId4" Type="http://schemas.openxmlformats.org/officeDocument/2006/relationships/image" Target="../media/image3.png" /></Relationships>
</file>

<file path=ppt/slides/_rels/slide6.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1.sv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9.svg" /><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9.sv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9.svg" /><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9.sv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9.svg" /><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1.svg"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3" Type="http://schemas.openxmlformats.org/officeDocument/2006/relationships/image" Target="../media/image2.svg" /><Relationship Id="rId2" Type="http://schemas.openxmlformats.org/officeDocument/2006/relationships/image" Target="../media/image1.svg" /><Relationship Id="rId1" Type="http://schemas.openxmlformats.org/officeDocument/2006/relationships/slideLayout" Target="../slideLayouts/slideLayout7.xml" /><Relationship Id="rId4" Type="http://schemas.openxmlformats.org/officeDocument/2006/relationships/image" Target="../media/image3.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83" name="Ομάδα 82">
            <a:extLst>
              <a:ext uri="{FF2B5EF4-FFF2-40B4-BE49-F238E27FC236}">
                <a16:creationId xmlns:a16="http://schemas.microsoft.com/office/drawing/2014/main" id="{B10301D1-5020-3133-7780-501F0673F06B}"/>
              </a:ext>
            </a:extLst>
          </p:cNvPr>
          <p:cNvGrpSpPr>
            <a:grpSpLocks noGrp="1" noUngrp="1" noRot="1" noMove="1" noResize="1"/>
          </p:cNvGrpSpPr>
          <p:nvPr/>
        </p:nvGrpSpPr>
        <p:grpSpPr>
          <a:xfrm>
            <a:off x="-1790293" y="-140584"/>
            <a:ext cx="20078640" cy="13121374"/>
            <a:chOff x="-1790293" y="-140584"/>
            <a:chExt cx="20078640" cy="13121374"/>
          </a:xfrm>
        </p:grpSpPr>
        <p:sp>
          <p:nvSpPr>
            <p:cNvPr id="79" name="Ελεύθερη σχεδίαση: Σχήμα 78">
              <a:extLst>
                <a:ext uri="{FF2B5EF4-FFF2-40B4-BE49-F238E27FC236}">
                  <a16:creationId xmlns:a16="http://schemas.microsoft.com/office/drawing/2014/main" id="{B8DEDBAA-4301-BAA8-F75C-49AA021A4EC3}"/>
                </a:ext>
              </a:extLst>
            </p:cNvPr>
            <p:cNvSpPr>
              <a:spLocks noGrp="1" noRot="1" noMove="1" noResize="1" noEditPoints="1" noAdjustHandles="1" noChangeArrowheads="1" noChangeShapeType="1"/>
            </p:cNvSpPr>
            <p:nvPr/>
          </p:nvSpPr>
          <p:spPr>
            <a:xfrm rot="19796519">
              <a:off x="-1790293" y="-140584"/>
              <a:ext cx="7000561" cy="13121374"/>
            </a:xfrm>
            <a:custGeom>
              <a:avLst/>
              <a:gdLst>
                <a:gd name="connsiteX0" fmla="*/ 5057160 w 7000561"/>
                <a:gd name="connsiteY0" fmla="*/ 0 h 13121374"/>
                <a:gd name="connsiteX1" fmla="*/ 7000560 w 7000561"/>
                <a:gd name="connsiteY1" fmla="*/ 1124647 h 13121374"/>
                <a:gd name="connsiteX2" fmla="*/ 7000561 w 7000561"/>
                <a:gd name="connsiteY2" fmla="*/ 13121374 h 13121374"/>
                <a:gd name="connsiteX3" fmla="*/ 0 w 7000561"/>
                <a:gd name="connsiteY3" fmla="*/ 9070141 h 13121374"/>
                <a:gd name="connsiteX4" fmla="*/ 0 w 7000561"/>
                <a:gd name="connsiteY4" fmla="*/ 8738813 h 13121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0561" h="13121374">
                  <a:moveTo>
                    <a:pt x="5057160" y="0"/>
                  </a:moveTo>
                  <a:lnTo>
                    <a:pt x="7000560" y="1124647"/>
                  </a:lnTo>
                  <a:lnTo>
                    <a:pt x="7000561" y="13121374"/>
                  </a:lnTo>
                  <a:lnTo>
                    <a:pt x="0" y="9070141"/>
                  </a:lnTo>
                  <a:lnTo>
                    <a:pt x="0" y="8738813"/>
                  </a:lnTo>
                  <a:close/>
                </a:path>
              </a:pathLst>
            </a:custGeom>
            <a:solidFill>
              <a:srgbClr val="243742"/>
            </a:solidFill>
          </p:spPr>
          <p:txBody>
            <a:bodyPr wrap="square">
              <a:noAutofit/>
            </a:bodyPr>
            <a:lstStyle/>
            <a:p>
              <a:endParaRPr lang="el-GR"/>
            </a:p>
          </p:txBody>
        </p:sp>
        <p:sp>
          <p:nvSpPr>
            <p:cNvPr id="63" name="Ελεύθερη σχεδίαση: Σχήμα 62">
              <a:extLst>
                <a:ext uri="{FF2B5EF4-FFF2-40B4-BE49-F238E27FC236}">
                  <a16:creationId xmlns:a16="http://schemas.microsoft.com/office/drawing/2014/main" id="{43FEEBB4-55C3-CEFC-9BB1-3C7017151223}"/>
                </a:ext>
              </a:extLst>
            </p:cNvPr>
            <p:cNvSpPr>
              <a:spLocks noGrp="1" noRot="1" noMove="1" noResize="1" noEditPoints="1" noAdjustHandles="1" noChangeArrowheads="1" noChangeShapeType="1"/>
            </p:cNvSpPr>
            <p:nvPr/>
          </p:nvSpPr>
          <p:spPr>
            <a:xfrm rot="5400000" flipV="1">
              <a:off x="9092115" y="51885"/>
              <a:ext cx="9247771" cy="9144000"/>
            </a:xfrm>
            <a:custGeom>
              <a:avLst/>
              <a:gdLst>
                <a:gd name="connsiteX0" fmla="*/ 0 w 9247771"/>
                <a:gd name="connsiteY0" fmla="*/ 0 h 9144000"/>
                <a:gd name="connsiteX1" fmla="*/ 0 w 9247771"/>
                <a:gd name="connsiteY1" fmla="*/ 9144000 h 9144000"/>
                <a:gd name="connsiteX2" fmla="*/ 9247771 w 9247771"/>
                <a:gd name="connsiteY2" fmla="*/ 9144000 h 9144000"/>
                <a:gd name="connsiteX3" fmla="*/ 9247771 w 9247771"/>
                <a:gd name="connsiteY3" fmla="*/ 0 h 9144000"/>
              </a:gdLst>
              <a:ahLst/>
              <a:cxnLst>
                <a:cxn ang="0">
                  <a:pos x="connsiteX0" y="connsiteY0"/>
                </a:cxn>
                <a:cxn ang="0">
                  <a:pos x="connsiteX1" y="connsiteY1"/>
                </a:cxn>
                <a:cxn ang="0">
                  <a:pos x="connsiteX2" y="connsiteY2"/>
                </a:cxn>
                <a:cxn ang="0">
                  <a:pos x="connsiteX3" y="connsiteY3"/>
                </a:cxn>
              </a:cxnLst>
              <a:rect l="l" t="t" r="r" b="b"/>
              <a:pathLst>
                <a:path w="9247771" h="9144000">
                  <a:moveTo>
                    <a:pt x="0" y="0"/>
                  </a:moveTo>
                  <a:lnTo>
                    <a:pt x="0" y="9144000"/>
                  </a:lnTo>
                  <a:lnTo>
                    <a:pt x="9247771" y="9144000"/>
                  </a:lnTo>
                  <a:lnTo>
                    <a:pt x="9247771" y="0"/>
                  </a:lnTo>
                  <a:close/>
                </a:path>
              </a:pathLst>
            </a:custGeom>
            <a:blipFill>
              <a:blip>
                <a:alphaModFix amt="69000"/>
                <a:extLst>
                  <a:ext uri="{96DAC541-7B7A-43D3-8B79-37D633B846F1}">
                    <asvg:svgBlip xmlns:asvg="http://schemas.microsoft.com/office/drawing/2016/SVG/main" r:embed="rId2"/>
                  </a:ext>
                </a:extLst>
              </a:blip>
              <a:stretch>
                <a:fillRect/>
              </a:stretch>
            </a:blipFill>
          </p:spPr>
          <p:txBody>
            <a:bodyPr wrap="square">
              <a:noAutofit/>
            </a:bodyPr>
            <a:lstStyle/>
            <a:p>
              <a:endParaRPr lang="el-GR"/>
            </a:p>
          </p:txBody>
        </p:sp>
        <p:sp>
          <p:nvSpPr>
            <p:cNvPr id="81" name="Ελεύθερη σχεδίαση: Σχήμα 80">
              <a:extLst>
                <a:ext uri="{FF2B5EF4-FFF2-40B4-BE49-F238E27FC236}">
                  <a16:creationId xmlns:a16="http://schemas.microsoft.com/office/drawing/2014/main" id="{01D97933-BB5D-A2BF-C294-EDFF47F6BE2C}"/>
                </a:ext>
              </a:extLst>
            </p:cNvPr>
            <p:cNvSpPr>
              <a:spLocks noGrp="1" noRot="1" noMove="1" noResize="1" noEditPoints="1" noAdjustHandles="1" noChangeArrowheads="1" noChangeShapeType="1"/>
            </p:cNvSpPr>
            <p:nvPr/>
          </p:nvSpPr>
          <p:spPr>
            <a:xfrm rot="425876">
              <a:off x="7027627" y="9554800"/>
              <a:ext cx="11260720" cy="1491927"/>
            </a:xfrm>
            <a:custGeom>
              <a:avLst/>
              <a:gdLst>
                <a:gd name="connsiteX0" fmla="*/ 0 w 11260720"/>
                <a:gd name="connsiteY0" fmla="*/ 0 h 1491927"/>
                <a:gd name="connsiteX1" fmla="*/ 11249545 w 11260720"/>
                <a:gd name="connsiteY1" fmla="*/ 0 h 1491927"/>
                <a:gd name="connsiteX2" fmla="*/ 11260720 w 11260720"/>
                <a:gd name="connsiteY2" fmla="*/ 89743 h 1491927"/>
                <a:gd name="connsiteX3" fmla="*/ 0 w 11260720"/>
                <a:gd name="connsiteY3" fmla="*/ 1491927 h 1491927"/>
              </a:gdLst>
              <a:ahLst/>
              <a:cxnLst>
                <a:cxn ang="0">
                  <a:pos x="connsiteX0" y="connsiteY0"/>
                </a:cxn>
                <a:cxn ang="0">
                  <a:pos x="connsiteX1" y="connsiteY1"/>
                </a:cxn>
                <a:cxn ang="0">
                  <a:pos x="connsiteX2" y="connsiteY2"/>
                </a:cxn>
                <a:cxn ang="0">
                  <a:pos x="connsiteX3" y="connsiteY3"/>
                </a:cxn>
              </a:cxnLst>
              <a:rect l="l" t="t" r="r" b="b"/>
              <a:pathLst>
                <a:path w="11260720" h="1491927">
                  <a:moveTo>
                    <a:pt x="0" y="0"/>
                  </a:moveTo>
                  <a:lnTo>
                    <a:pt x="11249545" y="0"/>
                  </a:lnTo>
                  <a:lnTo>
                    <a:pt x="11260720" y="89743"/>
                  </a:lnTo>
                  <a:lnTo>
                    <a:pt x="0" y="1491927"/>
                  </a:lnTo>
                  <a:close/>
                </a:path>
              </a:pathLst>
            </a:custGeom>
            <a:solidFill>
              <a:srgbClr val="497183"/>
            </a:solidFill>
          </p:spPr>
          <p:txBody>
            <a:bodyPr wrap="square">
              <a:noAutofit/>
            </a:bodyPr>
            <a:lstStyle/>
            <a:p>
              <a:endParaRPr lang="el-GR"/>
            </a:p>
          </p:txBody>
        </p:sp>
        <p:sp>
          <p:nvSpPr>
            <p:cNvPr id="76" name="Ελεύθερη σχεδίαση: Σχήμα 75">
              <a:extLst>
                <a:ext uri="{FF2B5EF4-FFF2-40B4-BE49-F238E27FC236}">
                  <a16:creationId xmlns:a16="http://schemas.microsoft.com/office/drawing/2014/main" id="{74D8D334-EF8E-D942-103F-3391753E3A93}"/>
                </a:ext>
              </a:extLst>
            </p:cNvPr>
            <p:cNvSpPr>
              <a:spLocks noGrp="1" noRot="1" noMove="1" noResize="1" noEditPoints="1" noAdjustHandles="1" noChangeArrowheads="1" noChangeShapeType="1"/>
            </p:cNvSpPr>
            <p:nvPr/>
          </p:nvSpPr>
          <p:spPr>
            <a:xfrm rot="5289240" flipH="1">
              <a:off x="-1223183" y="785078"/>
              <a:ext cx="5081294" cy="3409231"/>
            </a:xfrm>
            <a:custGeom>
              <a:avLst/>
              <a:gdLst>
                <a:gd name="connsiteX0" fmla="*/ 5081294 w 5081294"/>
                <a:gd name="connsiteY0" fmla="*/ 3245462 h 3409231"/>
                <a:gd name="connsiteX1" fmla="*/ 4976693 w 5081294"/>
                <a:gd name="connsiteY1" fmla="*/ 1 h 3409231"/>
                <a:gd name="connsiteX2" fmla="*/ 0 w 5081294"/>
                <a:gd name="connsiteY2" fmla="*/ 0 h 3409231"/>
                <a:gd name="connsiteX3" fmla="*/ 0 w 5081294"/>
                <a:gd name="connsiteY3" fmla="*/ 3409231 h 3409231"/>
              </a:gdLst>
              <a:ahLst/>
              <a:cxnLst>
                <a:cxn ang="0">
                  <a:pos x="connsiteX0" y="connsiteY0"/>
                </a:cxn>
                <a:cxn ang="0">
                  <a:pos x="connsiteX1" y="connsiteY1"/>
                </a:cxn>
                <a:cxn ang="0">
                  <a:pos x="connsiteX2" y="connsiteY2"/>
                </a:cxn>
                <a:cxn ang="0">
                  <a:pos x="connsiteX3" y="connsiteY3"/>
                </a:cxn>
              </a:cxnLst>
              <a:rect l="l" t="t" r="r" b="b"/>
              <a:pathLst>
                <a:path w="5081294" h="3409231">
                  <a:moveTo>
                    <a:pt x="5081294" y="3245462"/>
                  </a:moveTo>
                  <a:lnTo>
                    <a:pt x="4976693" y="1"/>
                  </a:lnTo>
                  <a:lnTo>
                    <a:pt x="0" y="0"/>
                  </a:lnTo>
                  <a:lnTo>
                    <a:pt x="0" y="3409231"/>
                  </a:lnTo>
                  <a:close/>
                </a:path>
              </a:pathLst>
            </a:custGeom>
            <a:blipFill>
              <a:blip>
                <a:alphaModFix amt="35000"/>
                <a:extLst>
                  <a:ext uri="{96DAC541-7B7A-43D3-8B79-37D633B846F1}">
                    <asvg:svgBlip xmlns:asvg="http://schemas.microsoft.com/office/drawing/2016/SVG/main" r:embed="rId3"/>
                  </a:ext>
                </a:extLst>
              </a:blip>
              <a:stretch>
                <a:fillRect/>
              </a:stretch>
            </a:blipFill>
          </p:spPr>
          <p:txBody>
            <a:bodyPr wrap="square">
              <a:noAutofit/>
            </a:bodyPr>
            <a:lstStyle/>
            <a:p>
              <a:endParaRPr lang="el-GR"/>
            </a:p>
          </p:txBody>
        </p:sp>
        <p:sp>
          <p:nvSpPr>
            <p:cNvPr id="10" name="AutoShape 10"/>
            <p:cNvSpPr>
              <a:spLocks noGrp="1" noRot="1" noMove="1" noResize="1" noEditPoints="1" noAdjustHandles="1" noChangeArrowheads="1" noChangeShapeType="1"/>
            </p:cNvSpPr>
            <p:nvPr/>
          </p:nvSpPr>
          <p:spPr>
            <a:xfrm flipH="1" flipV="1">
              <a:off x="6609844" y="7860084"/>
              <a:ext cx="1467172" cy="2541216"/>
            </a:xfrm>
            <a:prstGeom prst="line">
              <a:avLst/>
            </a:prstGeom>
            <a:ln w="38100" cap="flat">
              <a:solidFill>
                <a:srgbClr val="F3F6FA"/>
              </a:solidFill>
              <a:prstDash val="solid"/>
              <a:headEnd type="none" w="sm" len="sm"/>
              <a:tailEnd type="none" w="sm" len="sm"/>
            </a:ln>
          </p:spPr>
          <p:txBody>
            <a:bodyPr/>
            <a:lstStyle/>
            <a:p>
              <a:endParaRPr lang="el-GR"/>
            </a:p>
          </p:txBody>
        </p:sp>
        <p:sp>
          <p:nvSpPr>
            <p:cNvPr id="11" name="Freeform 11"/>
            <p:cNvSpPr>
              <a:spLocks noGrp="1" noRot="1" noMove="1" noResize="1" noEditPoints="1" noAdjustHandles="1" noChangeArrowheads="1" noChangeShapeType="1"/>
            </p:cNvSpPr>
            <p:nvPr/>
          </p:nvSpPr>
          <p:spPr>
            <a:xfrm>
              <a:off x="14599814" y="306727"/>
              <a:ext cx="2997780" cy="1284141"/>
            </a:xfrm>
            <a:custGeom>
              <a:avLst/>
              <a:gdLst/>
              <a:ahLst/>
              <a:cxnLst/>
              <a:rect l="l" t="t" r="r" b="b"/>
              <a:pathLst>
                <a:path w="2997780" h="1284141">
                  <a:moveTo>
                    <a:pt x="0" y="0"/>
                  </a:moveTo>
                  <a:lnTo>
                    <a:pt x="2997779" y="0"/>
                  </a:lnTo>
                  <a:lnTo>
                    <a:pt x="2997779" y="1284140"/>
                  </a:lnTo>
                  <a:lnTo>
                    <a:pt x="0" y="1284140"/>
                  </a:lnTo>
                  <a:lnTo>
                    <a:pt x="0" y="0"/>
                  </a:lnTo>
                  <a:close/>
                </a:path>
              </a:pathLst>
            </a:custGeom>
            <a:blipFill>
              <a:blip r:embed="rId4"/>
              <a:stretch>
                <a:fillRect t="-60500" b="-72945"/>
              </a:stretch>
            </a:blipFill>
          </p:spPr>
          <p:txBody>
            <a:bodyPr/>
            <a:lstStyle/>
            <a:p>
              <a:endParaRPr lang="el-GR"/>
            </a:p>
          </p:txBody>
        </p:sp>
      </p:grpSp>
      <p:sp>
        <p:nvSpPr>
          <p:cNvPr id="12" name="TextBox 12"/>
          <p:cNvSpPr txBox="1"/>
          <p:nvPr/>
        </p:nvSpPr>
        <p:spPr>
          <a:xfrm>
            <a:off x="6095352" y="4551045"/>
            <a:ext cx="11502242" cy="1651158"/>
          </a:xfrm>
          <a:prstGeom prst="rect">
            <a:avLst/>
          </a:prstGeom>
        </p:spPr>
        <p:txBody>
          <a:bodyPr lIns="0" tIns="0" rIns="0" bIns="0" rtlCol="0" anchor="t">
            <a:spAutoFit/>
          </a:bodyPr>
          <a:lstStyle/>
          <a:p>
            <a:pPr algn="r">
              <a:lnSpc>
                <a:spcPts val="14706"/>
              </a:lnSpc>
            </a:pPr>
            <a:r>
              <a:rPr lang="en-US" sz="7200">
                <a:solidFill>
                  <a:srgbClr val="0B1320"/>
                </a:solidFill>
                <a:latin typeface="Georgia Pro Heavy"/>
              </a:rPr>
              <a:t>Παρα</a:t>
            </a:r>
            <a:r>
              <a:rPr lang="en-US" sz="7200" err="1">
                <a:solidFill>
                  <a:srgbClr val="0B1320"/>
                </a:solidFill>
                <a:latin typeface="Georgia Pro Heavy"/>
              </a:rPr>
              <a:t>γωγή</a:t>
            </a:r>
            <a:r>
              <a:rPr lang="en-US" sz="7200">
                <a:solidFill>
                  <a:srgbClr val="0B1320"/>
                </a:solidFill>
                <a:latin typeface="Georgia Pro Heavy"/>
              </a:rPr>
              <a:t> </a:t>
            </a:r>
            <a:r>
              <a:rPr lang="en-US" sz="7200" err="1">
                <a:solidFill>
                  <a:srgbClr val="0B1320"/>
                </a:solidFill>
                <a:latin typeface="Georgia Pro Heavy"/>
              </a:rPr>
              <a:t>Λόγου</a:t>
            </a:r>
            <a:endParaRPr lang="en-US" err="1"/>
          </a:p>
        </p:txBody>
      </p:sp>
      <p:sp>
        <p:nvSpPr>
          <p:cNvPr id="13" name="TextBox 13"/>
          <p:cNvSpPr txBox="1"/>
          <p:nvPr/>
        </p:nvSpPr>
        <p:spPr>
          <a:xfrm>
            <a:off x="9992466" y="6426734"/>
            <a:ext cx="7388754" cy="1013034"/>
          </a:xfrm>
          <a:prstGeom prst="rect">
            <a:avLst/>
          </a:prstGeom>
        </p:spPr>
        <p:txBody>
          <a:bodyPr lIns="0" tIns="0" rIns="0" bIns="0" rtlCol="0" anchor="t">
            <a:spAutoFit/>
          </a:bodyPr>
          <a:lstStyle/>
          <a:p>
            <a:pPr algn="r">
              <a:lnSpc>
                <a:spcPts val="8403"/>
              </a:lnSpc>
            </a:pPr>
            <a:r>
              <a:rPr lang="en-US" sz="6000" b="1" u="sng">
                <a:solidFill>
                  <a:srgbClr val="0B1320"/>
                </a:solidFill>
                <a:latin typeface="Georgia Pro"/>
              </a:rPr>
              <a:t>Ο </a:t>
            </a:r>
            <a:r>
              <a:rPr lang="en-US" sz="6000" b="1" u="sng" err="1">
                <a:solidFill>
                  <a:srgbClr val="0B1320"/>
                </a:solidFill>
                <a:latin typeface="Georgia Pro"/>
              </a:rPr>
              <a:t>Πρόλογος</a:t>
            </a:r>
            <a:endParaRPr lang="en-US" sz="6000" u="sng">
              <a:ea typeface="Calibri"/>
              <a:cs typeface="Calibri"/>
            </a:endParaRPr>
          </a:p>
        </p:txBody>
      </p:sp>
      <p:sp>
        <p:nvSpPr>
          <p:cNvPr id="14" name="TextBox 14"/>
          <p:cNvSpPr txBox="1"/>
          <p:nvPr/>
        </p:nvSpPr>
        <p:spPr>
          <a:xfrm>
            <a:off x="397747" y="5913493"/>
            <a:ext cx="5551711" cy="2362763"/>
          </a:xfrm>
          <a:prstGeom prst="rect">
            <a:avLst/>
          </a:prstGeom>
        </p:spPr>
        <p:txBody>
          <a:bodyPr wrap="square" lIns="0" tIns="0" rIns="0" bIns="0" rtlCol="0" anchor="t">
            <a:spAutoFit/>
          </a:bodyPr>
          <a:lstStyle/>
          <a:p>
            <a:pPr>
              <a:lnSpc>
                <a:spcPts val="9514"/>
              </a:lnSpc>
            </a:pPr>
            <a:r>
              <a:rPr lang="en-US" sz="5400" err="1">
                <a:solidFill>
                  <a:srgbClr val="F3F6FA"/>
                </a:solidFill>
                <a:latin typeface="Georgia Pro"/>
              </a:rPr>
              <a:t>Έκφρ</a:t>
            </a:r>
            <a:r>
              <a:rPr lang="en-US" sz="5400">
                <a:solidFill>
                  <a:srgbClr val="F3F6FA"/>
                </a:solidFill>
                <a:latin typeface="Georgia Pro"/>
              </a:rPr>
              <a:t>α</a:t>
            </a:r>
            <a:r>
              <a:rPr lang="en-US" sz="5400" err="1">
                <a:solidFill>
                  <a:srgbClr val="F3F6FA"/>
                </a:solidFill>
                <a:latin typeface="Georgia Pro"/>
              </a:rPr>
              <a:t>ση</a:t>
            </a:r>
            <a:r>
              <a:rPr lang="en-US" sz="5400">
                <a:solidFill>
                  <a:srgbClr val="F3F6FA"/>
                </a:solidFill>
                <a:latin typeface="Georgia Pro"/>
              </a:rPr>
              <a:t> - </a:t>
            </a:r>
            <a:r>
              <a:rPr lang="en-US" sz="5400" err="1">
                <a:solidFill>
                  <a:srgbClr val="F3F6FA"/>
                </a:solidFill>
                <a:latin typeface="Georgia Pro"/>
              </a:rPr>
              <a:t>Έκθεση</a:t>
            </a:r>
            <a:endParaRPr lang="en-US" sz="5400" err="1">
              <a:ea typeface="Calibri"/>
              <a:cs typeface="Calibri"/>
            </a:endParaRPr>
          </a:p>
        </p:txBody>
      </p:sp>
      <p:sp>
        <p:nvSpPr>
          <p:cNvPr id="15" name="TextBox 15"/>
          <p:cNvSpPr txBox="1"/>
          <p:nvPr/>
        </p:nvSpPr>
        <p:spPr>
          <a:xfrm>
            <a:off x="397747" y="8535597"/>
            <a:ext cx="6949850" cy="1379865"/>
          </a:xfrm>
          <a:prstGeom prst="rect">
            <a:avLst/>
          </a:prstGeom>
        </p:spPr>
        <p:txBody>
          <a:bodyPr wrap="square" lIns="0" tIns="0" rIns="0" bIns="0" rtlCol="0" anchor="t">
            <a:spAutoFit/>
          </a:bodyPr>
          <a:lstStyle/>
          <a:p>
            <a:pPr>
              <a:lnSpc>
                <a:spcPts val="5630"/>
              </a:lnSpc>
            </a:pPr>
            <a:r>
              <a:rPr lang="en-US" sz="3200">
                <a:solidFill>
                  <a:srgbClr val="F3F6FA"/>
                </a:solidFill>
                <a:latin typeface="Georgia Pro"/>
              </a:rPr>
              <a:t>Υλικό </a:t>
            </a:r>
            <a:r>
              <a:rPr lang="en-US" sz="3200" err="1">
                <a:solidFill>
                  <a:srgbClr val="F3F6FA"/>
                </a:solidFill>
                <a:latin typeface="Georgia Pro"/>
              </a:rPr>
              <a:t>γι</a:t>
            </a:r>
            <a:r>
              <a:rPr lang="en-US" sz="3200">
                <a:solidFill>
                  <a:srgbClr val="F3F6FA"/>
                </a:solidFill>
                <a:latin typeface="Georgia Pro"/>
              </a:rPr>
              <a:t>α </a:t>
            </a:r>
            <a:r>
              <a:rPr lang="en-US" sz="3200" err="1">
                <a:solidFill>
                  <a:srgbClr val="F3F6FA"/>
                </a:solidFill>
                <a:latin typeface="Georgia Pro"/>
              </a:rPr>
              <a:t>όλες</a:t>
            </a:r>
            <a:r>
              <a:rPr lang="en-US" sz="3200">
                <a:solidFill>
                  <a:srgbClr val="F3F6FA"/>
                </a:solidFill>
                <a:latin typeface="Georgia Pro"/>
              </a:rPr>
              <a:t> </a:t>
            </a:r>
            <a:r>
              <a:rPr lang="en-US" sz="3200" err="1">
                <a:solidFill>
                  <a:srgbClr val="F3F6FA"/>
                </a:solidFill>
                <a:latin typeface="Georgia Pro"/>
              </a:rPr>
              <a:t>τις</a:t>
            </a:r>
            <a:r>
              <a:rPr lang="en-US" sz="3200">
                <a:solidFill>
                  <a:srgbClr val="F3F6FA"/>
                </a:solidFill>
                <a:latin typeface="Georgia Pro"/>
              </a:rPr>
              <a:t> </a:t>
            </a:r>
            <a:r>
              <a:rPr lang="en-US" sz="3200" err="1">
                <a:solidFill>
                  <a:srgbClr val="F3F6FA"/>
                </a:solidFill>
                <a:latin typeface="Georgia Pro"/>
              </a:rPr>
              <a:t>τάξεις</a:t>
            </a:r>
            <a:r>
              <a:rPr lang="en-US" sz="3200">
                <a:solidFill>
                  <a:srgbClr val="F3F6FA"/>
                </a:solidFill>
                <a:latin typeface="Georgia Pro"/>
              </a:rPr>
              <a:t> </a:t>
            </a:r>
            <a:endParaRPr lang="en-US" sz="3200">
              <a:solidFill>
                <a:srgbClr val="000000"/>
              </a:solidFill>
              <a:latin typeface="Calibri"/>
              <a:ea typeface="Calibri"/>
              <a:cs typeface="Calibri"/>
            </a:endParaRPr>
          </a:p>
          <a:p>
            <a:pPr>
              <a:lnSpc>
                <a:spcPts val="5630"/>
              </a:lnSpc>
            </a:pPr>
            <a:r>
              <a:rPr lang="en-US" sz="3200" err="1">
                <a:solidFill>
                  <a:srgbClr val="F3F6FA"/>
                </a:solidFill>
                <a:latin typeface="Georgia Pro"/>
              </a:rPr>
              <a:t>Γυμν</a:t>
            </a:r>
            <a:r>
              <a:rPr lang="en-US" sz="3200">
                <a:solidFill>
                  <a:srgbClr val="F3F6FA"/>
                </a:solidFill>
                <a:latin typeface="Georgia Pro"/>
              </a:rPr>
              <a:t>α</a:t>
            </a:r>
            <a:r>
              <a:rPr lang="en-US" sz="3200" err="1">
                <a:solidFill>
                  <a:srgbClr val="F3F6FA"/>
                </a:solidFill>
                <a:latin typeface="Georgia Pro"/>
              </a:rPr>
              <a:t>σίου</a:t>
            </a:r>
            <a:r>
              <a:rPr lang="en-US" sz="3200">
                <a:solidFill>
                  <a:srgbClr val="F3F6FA"/>
                </a:solidFill>
                <a:latin typeface="Georgia Pro"/>
              </a:rPr>
              <a:t> &amp; </a:t>
            </a:r>
            <a:r>
              <a:rPr lang="en-US" sz="3200" err="1">
                <a:solidFill>
                  <a:srgbClr val="F3F6FA"/>
                </a:solidFill>
                <a:latin typeface="Georgia Pro"/>
              </a:rPr>
              <a:t>Λυκείου</a:t>
            </a:r>
            <a:endParaRPr lang="en-US" sz="3200">
              <a:ea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45" name="Ομάδα 44">
            <a:extLst>
              <a:ext uri="{FF2B5EF4-FFF2-40B4-BE49-F238E27FC236}">
                <a16:creationId xmlns:a16="http://schemas.microsoft.com/office/drawing/2014/main" id="{F3B0156A-C6C8-F9EF-5E79-B0513543A6E4}"/>
              </a:ext>
            </a:extLst>
          </p:cNvPr>
          <p:cNvGrpSpPr>
            <a:grpSpLocks noGrp="1" noUngrp="1" noRot="1" noMove="1" noResize="1"/>
          </p:cNvGrpSpPr>
          <p:nvPr/>
        </p:nvGrpSpPr>
        <p:grpSpPr>
          <a:xfrm>
            <a:off x="-1" y="-673318"/>
            <a:ext cx="20614775" cy="14613100"/>
            <a:chOff x="-1" y="-673318"/>
            <a:chExt cx="20614775" cy="14613100"/>
          </a:xfrm>
        </p:grpSpPr>
        <p:sp>
          <p:nvSpPr>
            <p:cNvPr id="38" name="Ελεύθερη σχεδίαση: Σχήμα 37">
              <a:extLst>
                <a:ext uri="{FF2B5EF4-FFF2-40B4-BE49-F238E27FC236}">
                  <a16:creationId xmlns:a16="http://schemas.microsoft.com/office/drawing/2014/main" id="{35E77888-B1E3-BA1D-4B98-96948767A925}"/>
                </a:ext>
              </a:extLst>
            </p:cNvPr>
            <p:cNvSpPr>
              <a:spLocks noGrp="1" noRot="1" noMove="1" noResize="1" noEditPoints="1" noAdjustHandles="1" noChangeArrowheads="1" noChangeShapeType="1"/>
            </p:cNvSpPr>
            <p:nvPr/>
          </p:nvSpPr>
          <p:spPr>
            <a:xfrm rot="5400000">
              <a:off x="1264749" y="-1264749"/>
              <a:ext cx="5947988" cy="8477488"/>
            </a:xfrm>
            <a:custGeom>
              <a:avLst/>
              <a:gdLst>
                <a:gd name="connsiteX0" fmla="*/ 0 w 5947988"/>
                <a:gd name="connsiteY0" fmla="*/ 8477488 h 8477488"/>
                <a:gd name="connsiteX1" fmla="*/ 0 w 5947988"/>
                <a:gd name="connsiteY1" fmla="*/ 0 h 8477488"/>
                <a:gd name="connsiteX2" fmla="*/ 5947988 w 5947988"/>
                <a:gd name="connsiteY2" fmla="*/ 0 h 8477488"/>
                <a:gd name="connsiteX3" fmla="*/ 5947988 w 5947988"/>
                <a:gd name="connsiteY3" fmla="*/ 8477488 h 8477488"/>
              </a:gdLst>
              <a:ahLst/>
              <a:cxnLst>
                <a:cxn ang="0">
                  <a:pos x="connsiteX0" y="connsiteY0"/>
                </a:cxn>
                <a:cxn ang="0">
                  <a:pos x="connsiteX1" y="connsiteY1"/>
                </a:cxn>
                <a:cxn ang="0">
                  <a:pos x="connsiteX2" y="connsiteY2"/>
                </a:cxn>
                <a:cxn ang="0">
                  <a:pos x="connsiteX3" y="connsiteY3"/>
                </a:cxn>
              </a:cxnLst>
              <a:rect l="l" t="t" r="r" b="b"/>
              <a:pathLst>
                <a:path w="5947988" h="8477488">
                  <a:moveTo>
                    <a:pt x="0" y="8477488"/>
                  </a:moveTo>
                  <a:lnTo>
                    <a:pt x="0" y="0"/>
                  </a:lnTo>
                  <a:lnTo>
                    <a:pt x="5947988" y="0"/>
                  </a:lnTo>
                  <a:lnTo>
                    <a:pt x="5947988" y="8477488"/>
                  </a:lnTo>
                  <a:close/>
                </a:path>
              </a:pathLst>
            </a:custGeom>
            <a:blipFill>
              <a:blip>
                <a:extLst>
                  <a:ext uri="{96DAC541-7B7A-43D3-8B79-37D633B846F1}">
                    <asvg:svgBlip xmlns:asvg="http://schemas.microsoft.com/office/drawing/2016/SVG/main" r:embed="rId2"/>
                  </a:ext>
                </a:extLst>
              </a:blip>
              <a:stretch>
                <a:fillRect r="-61881"/>
              </a:stretch>
            </a:blipFill>
          </p:spPr>
          <p:txBody>
            <a:bodyPr wrap="square">
              <a:noAutofit/>
            </a:bodyPr>
            <a:lstStyle/>
            <a:p>
              <a:endParaRPr lang="el-GR"/>
            </a:p>
          </p:txBody>
        </p:sp>
        <p:sp>
          <p:nvSpPr>
            <p:cNvPr id="44" name="Ελεύθερη σχεδίαση: Σχήμα 43">
              <a:extLst>
                <a:ext uri="{FF2B5EF4-FFF2-40B4-BE49-F238E27FC236}">
                  <a16:creationId xmlns:a16="http://schemas.microsoft.com/office/drawing/2014/main" id="{CDB155A6-8684-0919-C7CB-C48822EAD4DF}"/>
                </a:ext>
              </a:extLst>
            </p:cNvPr>
            <p:cNvSpPr>
              <a:spLocks noGrp="1" noRot="1" noMove="1" noResize="1" noEditPoints="1" noAdjustHandles="1" noChangeArrowheads="1" noChangeShapeType="1"/>
            </p:cNvSpPr>
            <p:nvPr/>
          </p:nvSpPr>
          <p:spPr>
            <a:xfrm rot="19848067">
              <a:off x="237922" y="2575216"/>
              <a:ext cx="20376852" cy="11364566"/>
            </a:xfrm>
            <a:custGeom>
              <a:avLst/>
              <a:gdLst>
                <a:gd name="connsiteX0" fmla="*/ 17068643 w 20376852"/>
                <a:gd name="connsiteY0" fmla="*/ 0 h 11364566"/>
                <a:gd name="connsiteX1" fmla="*/ 20376852 w 20376852"/>
                <a:gd name="connsiteY1" fmla="*/ 1848810 h 11364566"/>
                <a:gd name="connsiteX2" fmla="*/ 20376851 w 20376852"/>
                <a:gd name="connsiteY2" fmla="*/ 3753371 h 11364566"/>
                <a:gd name="connsiteX3" fmla="*/ 16123291 w 20376852"/>
                <a:gd name="connsiteY3" fmla="*/ 11364566 h 11364566"/>
                <a:gd name="connsiteX4" fmla="*/ 0 w 20376852"/>
                <a:gd name="connsiteY4" fmla="*/ 2353976 h 11364566"/>
                <a:gd name="connsiteX5" fmla="*/ 1315532 w 20376852"/>
                <a:gd name="connsiteY5" fmla="*/ 0 h 1136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76852" h="11364566">
                  <a:moveTo>
                    <a:pt x="17068643" y="0"/>
                  </a:moveTo>
                  <a:lnTo>
                    <a:pt x="20376852" y="1848810"/>
                  </a:lnTo>
                  <a:lnTo>
                    <a:pt x="20376851" y="3753371"/>
                  </a:lnTo>
                  <a:lnTo>
                    <a:pt x="16123291" y="11364566"/>
                  </a:lnTo>
                  <a:lnTo>
                    <a:pt x="0" y="2353976"/>
                  </a:lnTo>
                  <a:lnTo>
                    <a:pt x="1315532" y="0"/>
                  </a:lnTo>
                  <a:close/>
                </a:path>
              </a:pathLst>
            </a:custGeom>
            <a:solidFill>
              <a:srgbClr val="243742"/>
            </a:solidFill>
          </p:spPr>
          <p:txBody>
            <a:bodyPr wrap="square">
              <a:noAutofit/>
            </a:bodyPr>
            <a:lstStyle/>
            <a:p>
              <a:endParaRPr lang="el-GR"/>
            </a:p>
          </p:txBody>
        </p:sp>
        <p:sp>
          <p:nvSpPr>
            <p:cNvPr id="42" name="Ελεύθερη σχεδίαση: Σχήμα 41">
              <a:extLst>
                <a:ext uri="{FF2B5EF4-FFF2-40B4-BE49-F238E27FC236}">
                  <a16:creationId xmlns:a16="http://schemas.microsoft.com/office/drawing/2014/main" id="{B77D77F5-FA4E-73C4-D8A9-BDDEC2D37B38}"/>
                </a:ext>
              </a:extLst>
            </p:cNvPr>
            <p:cNvSpPr>
              <a:spLocks noGrp="1" noRot="1" noMove="1" noResize="1" noEditPoints="1" noAdjustHandles="1" noChangeArrowheads="1" noChangeShapeType="1"/>
            </p:cNvSpPr>
            <p:nvPr/>
          </p:nvSpPr>
          <p:spPr>
            <a:xfrm rot="16932251">
              <a:off x="14341407" y="-2731936"/>
              <a:ext cx="2165271" cy="6282507"/>
            </a:xfrm>
            <a:custGeom>
              <a:avLst/>
              <a:gdLst>
                <a:gd name="connsiteX0" fmla="*/ 882593 w 2165271"/>
                <a:gd name="connsiteY0" fmla="*/ 0 h 6282507"/>
                <a:gd name="connsiteX1" fmla="*/ 2165271 w 2165271"/>
                <a:gd name="connsiteY1" fmla="*/ 5930523 h 6282507"/>
                <a:gd name="connsiteX2" fmla="*/ 537853 w 2165271"/>
                <a:gd name="connsiteY2" fmla="*/ 6282507 h 6282507"/>
                <a:gd name="connsiteX3" fmla="*/ 0 w 2165271"/>
                <a:gd name="connsiteY3" fmla="*/ 6282507 h 6282507"/>
                <a:gd name="connsiteX4" fmla="*/ 0 w 2165271"/>
                <a:gd name="connsiteY4" fmla="*/ 0 h 6282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271" h="6282507">
                  <a:moveTo>
                    <a:pt x="882593" y="0"/>
                  </a:moveTo>
                  <a:lnTo>
                    <a:pt x="2165271" y="5930523"/>
                  </a:lnTo>
                  <a:lnTo>
                    <a:pt x="537853" y="6282507"/>
                  </a:lnTo>
                  <a:lnTo>
                    <a:pt x="0" y="6282507"/>
                  </a:lnTo>
                  <a:lnTo>
                    <a:pt x="0" y="0"/>
                  </a:lnTo>
                  <a:close/>
                </a:path>
              </a:pathLst>
            </a:custGeom>
            <a:solidFill>
              <a:srgbClr val="497183"/>
            </a:solidFill>
          </p:spPr>
          <p:txBody>
            <a:bodyPr wrap="square">
              <a:noAutofit/>
            </a:bodyPr>
            <a:lstStyle/>
            <a:p>
              <a:endParaRPr lang="el-GR"/>
            </a:p>
          </p:txBody>
        </p:sp>
        <p:sp>
          <p:nvSpPr>
            <p:cNvPr id="12" name="AutoShape 12"/>
            <p:cNvSpPr>
              <a:spLocks noGrp="1" noRot="1" noMove="1" noResize="1" noEditPoints="1" noAdjustHandles="1" noChangeArrowheads="1" noChangeShapeType="1"/>
            </p:cNvSpPr>
            <p:nvPr/>
          </p:nvSpPr>
          <p:spPr>
            <a:xfrm rot="1970442">
              <a:off x="10926560" y="2623370"/>
              <a:ext cx="8086523" cy="0"/>
            </a:xfrm>
            <a:prstGeom prst="line">
              <a:avLst/>
            </a:prstGeom>
            <a:ln w="38100" cap="flat">
              <a:solidFill>
                <a:srgbClr val="F3F6FA"/>
              </a:solidFill>
              <a:prstDash val="solid"/>
              <a:headEnd type="none" w="sm" len="sm"/>
              <a:tailEnd type="none" w="sm" len="sm"/>
            </a:ln>
          </p:spPr>
          <p:txBody>
            <a:bodyPr/>
            <a:lstStyle/>
            <a:p>
              <a:endParaRPr lang="el-GR"/>
            </a:p>
          </p:txBody>
        </p:sp>
        <p:sp>
          <p:nvSpPr>
            <p:cNvPr id="13" name="Freeform 13"/>
            <p:cNvSpPr>
              <a:spLocks noGrp="1" noRot="1" noMove="1" noResize="1" noEditPoints="1" noAdjustHandles="1" noChangeArrowheads="1" noChangeShapeType="1"/>
            </p:cNvSpPr>
            <p:nvPr/>
          </p:nvSpPr>
          <p:spPr>
            <a:xfrm>
              <a:off x="378767" y="9258300"/>
              <a:ext cx="1509102" cy="646445"/>
            </a:xfrm>
            <a:custGeom>
              <a:avLst/>
              <a:gdLst/>
              <a:ahLst/>
              <a:cxnLst/>
              <a:rect l="l" t="t" r="r" b="b"/>
              <a:pathLst>
                <a:path w="1509102" h="646445">
                  <a:moveTo>
                    <a:pt x="0" y="0"/>
                  </a:moveTo>
                  <a:lnTo>
                    <a:pt x="1509102" y="0"/>
                  </a:lnTo>
                  <a:lnTo>
                    <a:pt x="1509102" y="646445"/>
                  </a:lnTo>
                  <a:lnTo>
                    <a:pt x="0" y="646445"/>
                  </a:lnTo>
                  <a:lnTo>
                    <a:pt x="0" y="0"/>
                  </a:lnTo>
                  <a:close/>
                </a:path>
              </a:pathLst>
            </a:custGeom>
            <a:blipFill>
              <a:blip r:embed="rId3"/>
              <a:stretch>
                <a:fillRect t="-66723" b="-66723"/>
              </a:stretch>
            </a:blipFill>
          </p:spPr>
          <p:txBody>
            <a:bodyPr/>
            <a:lstStyle/>
            <a:p>
              <a:endParaRPr lang="el-GR"/>
            </a:p>
          </p:txBody>
        </p:sp>
      </p:grpSp>
      <p:sp>
        <p:nvSpPr>
          <p:cNvPr id="6" name="TextBox 6"/>
          <p:cNvSpPr txBox="1"/>
          <p:nvPr/>
        </p:nvSpPr>
        <p:spPr>
          <a:xfrm>
            <a:off x="464820" y="2100640"/>
            <a:ext cx="7237570" cy="1409953"/>
          </a:xfrm>
          <a:prstGeom prst="rect">
            <a:avLst/>
          </a:prstGeom>
        </p:spPr>
        <p:txBody>
          <a:bodyPr lIns="0" tIns="0" rIns="0" bIns="0" rtlCol="0" anchor="t">
            <a:spAutoFit/>
          </a:bodyPr>
          <a:lstStyle/>
          <a:p>
            <a:pPr>
              <a:lnSpc>
                <a:spcPts val="11536"/>
              </a:lnSpc>
            </a:pPr>
            <a:r>
              <a:rPr lang="en-US" sz="8240">
                <a:solidFill>
                  <a:srgbClr val="0B1320"/>
                </a:solidFill>
                <a:latin typeface="Georgia Pro Bold"/>
              </a:rPr>
              <a:t>Περιεχόμενα</a:t>
            </a:r>
          </a:p>
        </p:txBody>
      </p:sp>
      <p:sp>
        <p:nvSpPr>
          <p:cNvPr id="7" name="TextBox 7"/>
          <p:cNvSpPr txBox="1"/>
          <p:nvPr/>
        </p:nvSpPr>
        <p:spPr>
          <a:xfrm>
            <a:off x="8364428" y="2901956"/>
            <a:ext cx="7735665" cy="6177653"/>
          </a:xfrm>
          <a:prstGeom prst="rect">
            <a:avLst/>
          </a:prstGeom>
        </p:spPr>
        <p:txBody>
          <a:bodyPr wrap="square" lIns="0" tIns="0" rIns="0" bIns="0" rtlCol="0" anchor="t">
            <a:spAutoFit/>
          </a:bodyPr>
          <a:lstStyle/>
          <a:p>
            <a:pPr marL="749935" lvl="1" indent="-374650" algn="ctr">
              <a:lnSpc>
                <a:spcPts val="5387"/>
              </a:lnSpc>
              <a:buFont typeface="Arial"/>
              <a:buChar char="•"/>
            </a:pPr>
            <a:r>
              <a:rPr lang="en-US" sz="3600" b="1" err="1">
                <a:solidFill>
                  <a:srgbClr val="F3F6FA"/>
                </a:solidFill>
                <a:latin typeface="Georgia Pro"/>
              </a:rPr>
              <a:t>Σημ</a:t>
            </a:r>
            <a:r>
              <a:rPr lang="en-US" sz="3600" b="1">
                <a:solidFill>
                  <a:srgbClr val="F3F6FA"/>
                </a:solidFill>
                <a:latin typeface="Georgia Pro"/>
              </a:rPr>
              <a:t>α</a:t>
            </a:r>
            <a:r>
              <a:rPr lang="en-US" sz="3600" b="1" err="1">
                <a:solidFill>
                  <a:srgbClr val="F3F6FA"/>
                </a:solidFill>
                <a:latin typeface="Georgia Pro"/>
              </a:rPr>
              <a:t>σί</a:t>
            </a:r>
            <a:r>
              <a:rPr lang="en-US" sz="3600" b="1">
                <a:solidFill>
                  <a:srgbClr val="F3F6FA"/>
                </a:solidFill>
                <a:latin typeface="Georgia Pro"/>
              </a:rPr>
              <a:t>α </a:t>
            </a:r>
            <a:r>
              <a:rPr lang="en-US" sz="3600" b="1" err="1">
                <a:solidFill>
                  <a:srgbClr val="F3F6FA"/>
                </a:solidFill>
                <a:latin typeface="Georgia Pro"/>
              </a:rPr>
              <a:t>του</a:t>
            </a:r>
            <a:r>
              <a:rPr lang="en-US" sz="3600" b="1">
                <a:solidFill>
                  <a:srgbClr val="F3F6FA"/>
                </a:solidFill>
                <a:latin typeface="Georgia Pro"/>
              </a:rPr>
              <a:t> </a:t>
            </a:r>
            <a:r>
              <a:rPr lang="en-US" sz="3600" b="1" err="1">
                <a:solidFill>
                  <a:srgbClr val="F3F6FA"/>
                </a:solidFill>
                <a:latin typeface="Georgia Pro"/>
              </a:rPr>
              <a:t>Προλόγου</a:t>
            </a:r>
            <a:endParaRPr lang="en-US" sz="3600" b="1">
              <a:solidFill>
                <a:srgbClr val="F3F6FA"/>
              </a:solidFill>
              <a:latin typeface="Georgia Pro"/>
            </a:endParaRPr>
          </a:p>
          <a:p>
            <a:pPr marL="749935" lvl="1" indent="-374650" algn="ctr">
              <a:lnSpc>
                <a:spcPts val="5387"/>
              </a:lnSpc>
              <a:buFont typeface="Arial"/>
              <a:buChar char="•"/>
            </a:pPr>
            <a:endParaRPr lang="en-US" sz="3600" b="1">
              <a:solidFill>
                <a:srgbClr val="F3F6FA"/>
              </a:solidFill>
              <a:latin typeface="Georgia Pro"/>
            </a:endParaRPr>
          </a:p>
          <a:p>
            <a:pPr marL="749935" lvl="1" indent="-374650" algn="ctr">
              <a:lnSpc>
                <a:spcPts val="5387"/>
              </a:lnSpc>
              <a:buFont typeface="Arial"/>
              <a:buChar char="•"/>
            </a:pPr>
            <a:r>
              <a:rPr lang="en-US" sz="3600" b="1">
                <a:solidFill>
                  <a:srgbClr val="F3F6FA"/>
                </a:solidFill>
                <a:latin typeface="Georgia Pro"/>
              </a:rPr>
              <a:t>Αρετές </a:t>
            </a:r>
            <a:r>
              <a:rPr lang="en-US" sz="3600" b="1" err="1">
                <a:solidFill>
                  <a:srgbClr val="F3F6FA"/>
                </a:solidFill>
                <a:latin typeface="Georgia Pro"/>
              </a:rPr>
              <a:t>του</a:t>
            </a:r>
            <a:r>
              <a:rPr lang="en-US" sz="3600" b="1">
                <a:solidFill>
                  <a:srgbClr val="F3F6FA"/>
                </a:solidFill>
                <a:latin typeface="Georgia Pro"/>
              </a:rPr>
              <a:t> </a:t>
            </a:r>
            <a:r>
              <a:rPr lang="en-US" sz="3600" b="1" err="1">
                <a:solidFill>
                  <a:srgbClr val="F3F6FA"/>
                </a:solidFill>
                <a:latin typeface="Georgia Pro"/>
              </a:rPr>
              <a:t>Προλόγου</a:t>
            </a:r>
            <a:endParaRPr lang="en-US" sz="3600" b="1">
              <a:solidFill>
                <a:srgbClr val="F3F6FA"/>
              </a:solidFill>
              <a:latin typeface="Georgia Pro"/>
            </a:endParaRPr>
          </a:p>
          <a:p>
            <a:pPr marL="749935" lvl="1" indent="-374650" algn="ctr">
              <a:lnSpc>
                <a:spcPts val="5387"/>
              </a:lnSpc>
              <a:buFont typeface="Arial"/>
              <a:buChar char="•"/>
            </a:pPr>
            <a:endParaRPr lang="en-US" sz="3600" b="1">
              <a:solidFill>
                <a:srgbClr val="F3F6FA"/>
              </a:solidFill>
              <a:latin typeface="Georgia Pro"/>
            </a:endParaRPr>
          </a:p>
          <a:p>
            <a:pPr marL="749935" lvl="1" indent="-374650" algn="ctr">
              <a:lnSpc>
                <a:spcPts val="5387"/>
              </a:lnSpc>
              <a:buFont typeface="Arial"/>
              <a:buChar char="•"/>
            </a:pPr>
            <a:r>
              <a:rPr lang="en-US" sz="3600" b="1" err="1">
                <a:solidFill>
                  <a:srgbClr val="F3F6FA"/>
                </a:solidFill>
                <a:latin typeface="Georgia Pro"/>
              </a:rPr>
              <a:t>Είδη</a:t>
            </a:r>
            <a:r>
              <a:rPr lang="en-US" sz="3600" b="1">
                <a:solidFill>
                  <a:srgbClr val="F3F6FA"/>
                </a:solidFill>
                <a:latin typeface="Georgia Pro"/>
              </a:rPr>
              <a:t> </a:t>
            </a:r>
            <a:r>
              <a:rPr lang="en-US" sz="3600" b="1" err="1">
                <a:solidFill>
                  <a:srgbClr val="F3F6FA"/>
                </a:solidFill>
                <a:latin typeface="Georgia Pro"/>
              </a:rPr>
              <a:t>Προλόγου</a:t>
            </a:r>
            <a:endParaRPr lang="en-US" sz="3600" b="1">
              <a:solidFill>
                <a:srgbClr val="F3F6FA"/>
              </a:solidFill>
              <a:latin typeface="Georgia Pro"/>
            </a:endParaRPr>
          </a:p>
          <a:p>
            <a:pPr marL="749935" lvl="1" indent="-374650" algn="ctr">
              <a:lnSpc>
                <a:spcPts val="5387"/>
              </a:lnSpc>
              <a:buFont typeface="Arial"/>
              <a:buChar char="•"/>
            </a:pPr>
            <a:endParaRPr lang="en-US" sz="3600" b="1">
              <a:solidFill>
                <a:srgbClr val="F3F6FA"/>
              </a:solidFill>
              <a:latin typeface="Georgia Pro"/>
            </a:endParaRPr>
          </a:p>
          <a:p>
            <a:pPr marL="749935" lvl="1" indent="-374650" algn="ctr">
              <a:lnSpc>
                <a:spcPts val="5387"/>
              </a:lnSpc>
              <a:buFont typeface="Arial"/>
              <a:buChar char="•"/>
            </a:pPr>
            <a:r>
              <a:rPr lang="en-US" sz="3600" b="1" err="1">
                <a:solidFill>
                  <a:srgbClr val="F3F6FA"/>
                </a:solidFill>
                <a:latin typeface="Georgia Pro"/>
              </a:rPr>
              <a:t>Προσέγγιση</a:t>
            </a:r>
            <a:r>
              <a:rPr lang="en-US" sz="3600" b="1">
                <a:solidFill>
                  <a:srgbClr val="F3F6FA"/>
                </a:solidFill>
                <a:latin typeface="Georgia Pro"/>
              </a:rPr>
              <a:t> </a:t>
            </a:r>
            <a:r>
              <a:rPr lang="en-US" sz="3600" b="1" err="1">
                <a:solidFill>
                  <a:srgbClr val="F3F6FA"/>
                </a:solidFill>
                <a:latin typeface="Georgia Pro"/>
              </a:rPr>
              <a:t>μέσ</a:t>
            </a:r>
            <a:r>
              <a:rPr lang="en-US" sz="3600" b="1">
                <a:solidFill>
                  <a:srgbClr val="F3F6FA"/>
                </a:solidFill>
                <a:latin typeface="Georgia Pro"/>
              </a:rPr>
              <a:t>α από παρα</a:t>
            </a:r>
            <a:r>
              <a:rPr lang="en-US" sz="3600" b="1" err="1">
                <a:solidFill>
                  <a:srgbClr val="F3F6FA"/>
                </a:solidFill>
                <a:latin typeface="Georgia Pro"/>
              </a:rPr>
              <a:t>δείγμ</a:t>
            </a:r>
            <a:r>
              <a:rPr lang="en-US" sz="3600" b="1">
                <a:solidFill>
                  <a:srgbClr val="F3F6FA"/>
                </a:solidFill>
                <a:latin typeface="Georgia Pro"/>
              </a:rPr>
              <a:t>ατα</a:t>
            </a:r>
          </a:p>
          <a:p>
            <a:pPr marL="749935" lvl="1" indent="-374650">
              <a:lnSpc>
                <a:spcPts val="5387"/>
              </a:lnSpc>
              <a:buFont typeface="Arial"/>
              <a:buChar char="•"/>
            </a:pPr>
            <a:endParaRPr lang="en-US" sz="3450">
              <a:solidFill>
                <a:srgbClr val="F3F6FA"/>
              </a:solidFill>
              <a:latin typeface="Georgia Pro"/>
            </a:endParaRPr>
          </a:p>
        </p:txBody>
      </p:sp>
      <p:sp>
        <p:nvSpPr>
          <p:cNvPr id="14" name="TextBox 14"/>
          <p:cNvSpPr txBox="1"/>
          <p:nvPr/>
        </p:nvSpPr>
        <p:spPr>
          <a:xfrm>
            <a:off x="6444188" y="9086850"/>
            <a:ext cx="10815112" cy="552267"/>
          </a:xfrm>
          <a:prstGeom prst="rect">
            <a:avLst/>
          </a:prstGeom>
        </p:spPr>
        <p:txBody>
          <a:bodyPr lIns="0" tIns="0" rIns="0" bIns="0" rtlCol="0" anchor="t">
            <a:spAutoFit/>
          </a:bodyPr>
          <a:lstStyle/>
          <a:p>
            <a:pPr algn="r">
              <a:lnSpc>
                <a:spcPts val="4805"/>
              </a:lnSpc>
            </a:pPr>
            <a:r>
              <a:rPr lang="en-US" sz="2400">
                <a:solidFill>
                  <a:srgbClr val="F3F6FA"/>
                </a:solidFill>
                <a:latin typeface="Georgia Pro Bold"/>
              </a:rPr>
              <a:t>Παρα</a:t>
            </a:r>
            <a:r>
              <a:rPr lang="en-US" sz="2400" err="1">
                <a:solidFill>
                  <a:srgbClr val="F3F6FA"/>
                </a:solidFill>
                <a:latin typeface="Georgia Pro Bold"/>
              </a:rPr>
              <a:t>γωγή</a:t>
            </a:r>
            <a:r>
              <a:rPr lang="en-US" sz="2400">
                <a:solidFill>
                  <a:srgbClr val="F3F6FA"/>
                </a:solidFill>
                <a:latin typeface="Georgia Pro Bold"/>
              </a:rPr>
              <a:t> </a:t>
            </a:r>
            <a:r>
              <a:rPr lang="en-US" sz="2400" err="1">
                <a:solidFill>
                  <a:srgbClr val="F3F6FA"/>
                </a:solidFill>
                <a:latin typeface="Georgia Pro Bold"/>
              </a:rPr>
              <a:t>Λόγου</a:t>
            </a:r>
            <a:r>
              <a:rPr lang="en-US" sz="2400">
                <a:solidFill>
                  <a:srgbClr val="F3F6FA"/>
                </a:solidFill>
                <a:latin typeface="Georgia Pro Bold"/>
              </a:rPr>
              <a:t> -  Ο </a:t>
            </a:r>
            <a:r>
              <a:rPr lang="en-US" sz="2400" err="1">
                <a:solidFill>
                  <a:srgbClr val="F3F6FA"/>
                </a:solidFill>
                <a:latin typeface="Georgia Pro Bold"/>
              </a:rPr>
              <a:t>Πρόλογος</a:t>
            </a:r>
            <a:endParaRPr lang="en-US" sz="2400">
              <a:ea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9" name="Ομάδα 28">
            <a:extLst>
              <a:ext uri="{FF2B5EF4-FFF2-40B4-BE49-F238E27FC236}">
                <a16:creationId xmlns:a16="http://schemas.microsoft.com/office/drawing/2014/main" id="{BCA7F25F-2C1B-FD4A-FB93-D5C74EBC072E}"/>
              </a:ext>
            </a:extLst>
          </p:cNvPr>
          <p:cNvGrpSpPr>
            <a:grpSpLocks noGrp="1" noUngrp="1" noRot="1" noMove="1" noResize="1"/>
          </p:cNvGrpSpPr>
          <p:nvPr/>
        </p:nvGrpSpPr>
        <p:grpSpPr>
          <a:xfrm>
            <a:off x="0" y="-47593"/>
            <a:ext cx="20508417" cy="11794286"/>
            <a:chOff x="0" y="-47593"/>
            <a:chExt cx="20508417" cy="11794286"/>
          </a:xfrm>
        </p:grpSpPr>
        <p:sp>
          <p:nvSpPr>
            <p:cNvPr id="28" name="Ελεύθερη σχεδίαση: Σχήμα 27">
              <a:extLst>
                <a:ext uri="{FF2B5EF4-FFF2-40B4-BE49-F238E27FC236}">
                  <a16:creationId xmlns:a16="http://schemas.microsoft.com/office/drawing/2014/main" id="{729D941A-39BF-E0F4-D476-C3E98B8F7EBD}"/>
                </a:ext>
              </a:extLst>
            </p:cNvPr>
            <p:cNvSpPr>
              <a:spLocks noGrp="1" noRot="1" noMove="1" noResize="1" noEditPoints="1" noAdjustHandles="1" noChangeArrowheads="1" noChangeShapeType="1"/>
            </p:cNvSpPr>
            <p:nvPr/>
          </p:nvSpPr>
          <p:spPr>
            <a:xfrm rot="5400000" flipH="1">
              <a:off x="-20757" y="-26836"/>
              <a:ext cx="3375692" cy="3334178"/>
            </a:xfrm>
            <a:custGeom>
              <a:avLst/>
              <a:gdLst>
                <a:gd name="connsiteX0" fmla="*/ 3375692 w 3375692"/>
                <a:gd name="connsiteY0" fmla="*/ 3334178 h 3334178"/>
                <a:gd name="connsiteX1" fmla="*/ 3375692 w 3375692"/>
                <a:gd name="connsiteY1" fmla="*/ 0 h 3334178"/>
                <a:gd name="connsiteX2" fmla="*/ 0 w 3375692"/>
                <a:gd name="connsiteY2" fmla="*/ 0 h 3334178"/>
                <a:gd name="connsiteX3" fmla="*/ 0 w 3375692"/>
                <a:gd name="connsiteY3" fmla="*/ 3334178 h 3334178"/>
              </a:gdLst>
              <a:ahLst/>
              <a:cxnLst>
                <a:cxn ang="0">
                  <a:pos x="connsiteX0" y="connsiteY0"/>
                </a:cxn>
                <a:cxn ang="0">
                  <a:pos x="connsiteX1" y="connsiteY1"/>
                </a:cxn>
                <a:cxn ang="0">
                  <a:pos x="connsiteX2" y="connsiteY2"/>
                </a:cxn>
                <a:cxn ang="0">
                  <a:pos x="connsiteX3" y="connsiteY3"/>
                </a:cxn>
              </a:cxnLst>
              <a:rect l="l" t="t" r="r" b="b"/>
              <a:pathLst>
                <a:path w="3375692" h="3334178">
                  <a:moveTo>
                    <a:pt x="3375692" y="3334178"/>
                  </a:moveTo>
                  <a:lnTo>
                    <a:pt x="3375692" y="0"/>
                  </a:lnTo>
                  <a:lnTo>
                    <a:pt x="0" y="0"/>
                  </a:lnTo>
                  <a:lnTo>
                    <a:pt x="0" y="3334178"/>
                  </a:lnTo>
                  <a:close/>
                </a:path>
              </a:pathLst>
            </a:custGeom>
            <a:blipFill>
              <a:blip>
                <a:alphaModFix amt="23000"/>
                <a:extLst>
                  <a:ext uri="{96DAC541-7B7A-43D3-8B79-37D633B846F1}">
                    <asvg:svgBlip xmlns:asvg="http://schemas.microsoft.com/office/drawing/2016/SVG/main" r:embed="rId2"/>
                  </a:ext>
                </a:extLst>
              </a:blip>
              <a:stretch>
                <a:fillRect/>
              </a:stretch>
            </a:blipFill>
          </p:spPr>
          <p:txBody>
            <a:bodyPr wrap="square">
              <a:noAutofit/>
            </a:bodyPr>
            <a:lstStyle/>
            <a:p>
              <a:endParaRPr lang="el-GR"/>
            </a:p>
          </p:txBody>
        </p:sp>
        <p:sp>
          <p:nvSpPr>
            <p:cNvPr id="22" name="Ελεύθερη σχεδίαση: Σχήμα 21">
              <a:extLst>
                <a:ext uri="{FF2B5EF4-FFF2-40B4-BE49-F238E27FC236}">
                  <a16:creationId xmlns:a16="http://schemas.microsoft.com/office/drawing/2014/main" id="{470D8922-9D3D-4839-58FE-5DC788828AAE}"/>
                </a:ext>
              </a:extLst>
            </p:cNvPr>
            <p:cNvSpPr>
              <a:spLocks noGrp="1" noRot="1" noMove="1" noResize="1" noEditPoints="1" noAdjustHandles="1" noChangeArrowheads="1" noChangeShapeType="1"/>
            </p:cNvSpPr>
            <p:nvPr/>
          </p:nvSpPr>
          <p:spPr>
            <a:xfrm rot="15864666">
              <a:off x="7556506" y="4118076"/>
              <a:ext cx="1214780" cy="12414047"/>
            </a:xfrm>
            <a:custGeom>
              <a:avLst/>
              <a:gdLst>
                <a:gd name="connsiteX0" fmla="*/ 1214780 w 1214780"/>
                <a:gd name="connsiteY0" fmla="*/ 12414046 h 12414047"/>
                <a:gd name="connsiteX1" fmla="*/ 0 w 1214780"/>
                <a:gd name="connsiteY1" fmla="*/ 12414047 h 12414047"/>
                <a:gd name="connsiteX2" fmla="*/ 1214780 w 1214780"/>
                <a:gd name="connsiteY2" fmla="*/ 0 h 12414047"/>
              </a:gdLst>
              <a:ahLst/>
              <a:cxnLst>
                <a:cxn ang="0">
                  <a:pos x="connsiteX0" y="connsiteY0"/>
                </a:cxn>
                <a:cxn ang="0">
                  <a:pos x="connsiteX1" y="connsiteY1"/>
                </a:cxn>
                <a:cxn ang="0">
                  <a:pos x="connsiteX2" y="connsiteY2"/>
                </a:cxn>
              </a:cxnLst>
              <a:rect l="l" t="t" r="r" b="b"/>
              <a:pathLst>
                <a:path w="1214780" h="12414047">
                  <a:moveTo>
                    <a:pt x="1214780" y="12414046"/>
                  </a:moveTo>
                  <a:lnTo>
                    <a:pt x="0" y="12414047"/>
                  </a:lnTo>
                  <a:lnTo>
                    <a:pt x="1214780" y="0"/>
                  </a:lnTo>
                  <a:close/>
                </a:path>
              </a:pathLst>
            </a:custGeom>
            <a:solidFill>
              <a:srgbClr val="497183"/>
            </a:solidFill>
          </p:spPr>
          <p:txBody>
            <a:bodyPr wrap="square">
              <a:noAutofit/>
            </a:bodyPr>
            <a:lstStyle/>
            <a:p>
              <a:endParaRPr lang="el-GR"/>
            </a:p>
          </p:txBody>
        </p:sp>
        <p:sp>
          <p:nvSpPr>
            <p:cNvPr id="24" name="Ελεύθερη σχεδίαση: Σχήμα 23">
              <a:extLst>
                <a:ext uri="{FF2B5EF4-FFF2-40B4-BE49-F238E27FC236}">
                  <a16:creationId xmlns:a16="http://schemas.microsoft.com/office/drawing/2014/main" id="{DFD302C5-D952-4479-526E-B74204F5012C}"/>
                </a:ext>
              </a:extLst>
            </p:cNvPr>
            <p:cNvSpPr>
              <a:spLocks noGrp="1" noRot="1" noMove="1" noResize="1" noEditPoints="1" noAdjustHandles="1" noChangeArrowheads="1" noChangeShapeType="1"/>
            </p:cNvSpPr>
            <p:nvPr/>
          </p:nvSpPr>
          <p:spPr>
            <a:xfrm rot="18172561">
              <a:off x="12057722" y="3295998"/>
              <a:ext cx="11229810" cy="5671580"/>
            </a:xfrm>
            <a:custGeom>
              <a:avLst/>
              <a:gdLst>
                <a:gd name="connsiteX0" fmla="*/ 11229810 w 11229810"/>
                <a:gd name="connsiteY0" fmla="*/ 0 h 5671580"/>
                <a:gd name="connsiteX1" fmla="*/ 2454830 w 11229810"/>
                <a:gd name="connsiteY1" fmla="*/ 5671580 h 5671580"/>
                <a:gd name="connsiteX2" fmla="*/ 0 w 11229810"/>
                <a:gd name="connsiteY2" fmla="*/ 1873505 h 5671580"/>
                <a:gd name="connsiteX3" fmla="*/ 0 w 11229810"/>
                <a:gd name="connsiteY3" fmla="*/ 1 h 5671580"/>
              </a:gdLst>
              <a:ahLst/>
              <a:cxnLst>
                <a:cxn ang="0">
                  <a:pos x="connsiteX0" y="connsiteY0"/>
                </a:cxn>
                <a:cxn ang="0">
                  <a:pos x="connsiteX1" y="connsiteY1"/>
                </a:cxn>
                <a:cxn ang="0">
                  <a:pos x="connsiteX2" y="connsiteY2"/>
                </a:cxn>
                <a:cxn ang="0">
                  <a:pos x="connsiteX3" y="connsiteY3"/>
                </a:cxn>
              </a:cxnLst>
              <a:rect l="l" t="t" r="r" b="b"/>
              <a:pathLst>
                <a:path w="11229810" h="5671580">
                  <a:moveTo>
                    <a:pt x="11229810" y="0"/>
                  </a:moveTo>
                  <a:lnTo>
                    <a:pt x="2454830" y="5671580"/>
                  </a:lnTo>
                  <a:lnTo>
                    <a:pt x="0" y="1873505"/>
                  </a:lnTo>
                  <a:lnTo>
                    <a:pt x="0" y="1"/>
                  </a:lnTo>
                  <a:close/>
                </a:path>
              </a:pathLst>
            </a:custGeom>
            <a:solidFill>
              <a:srgbClr val="243742"/>
            </a:solidFill>
          </p:spPr>
          <p:txBody>
            <a:bodyPr wrap="square">
              <a:noAutofit/>
            </a:bodyPr>
            <a:lstStyle/>
            <a:p>
              <a:endParaRPr lang="el-GR"/>
            </a:p>
          </p:txBody>
        </p:sp>
        <p:sp>
          <p:nvSpPr>
            <p:cNvPr id="26" name="Ελεύθερη σχεδίαση: Σχήμα 25">
              <a:extLst>
                <a:ext uri="{FF2B5EF4-FFF2-40B4-BE49-F238E27FC236}">
                  <a16:creationId xmlns:a16="http://schemas.microsoft.com/office/drawing/2014/main" id="{78A5035F-6DC2-788F-44A6-37EDB7C9FDAE}"/>
                </a:ext>
              </a:extLst>
            </p:cNvPr>
            <p:cNvSpPr>
              <a:spLocks noGrp="1" noRot="1" noMove="1" noResize="1" noEditPoints="1" noAdjustHandles="1" noChangeArrowheads="1" noChangeShapeType="1"/>
            </p:cNvSpPr>
            <p:nvPr/>
          </p:nvSpPr>
          <p:spPr>
            <a:xfrm rot="5400000" flipV="1">
              <a:off x="8985034" y="-44155"/>
              <a:ext cx="9335152" cy="9372572"/>
            </a:xfrm>
            <a:custGeom>
              <a:avLst/>
              <a:gdLst>
                <a:gd name="connsiteX0" fmla="*/ 0 w 9335152"/>
                <a:gd name="connsiteY0" fmla="*/ 0 h 9372572"/>
                <a:gd name="connsiteX1" fmla="*/ 0 w 9335152"/>
                <a:gd name="connsiteY1" fmla="*/ 9372572 h 9372572"/>
                <a:gd name="connsiteX2" fmla="*/ 9335152 w 9335152"/>
                <a:gd name="connsiteY2" fmla="*/ 9372572 h 9372572"/>
                <a:gd name="connsiteX3" fmla="*/ 9335152 w 9335152"/>
                <a:gd name="connsiteY3" fmla="*/ 0 h 9372572"/>
              </a:gdLst>
              <a:ahLst/>
              <a:cxnLst>
                <a:cxn ang="0">
                  <a:pos x="connsiteX0" y="connsiteY0"/>
                </a:cxn>
                <a:cxn ang="0">
                  <a:pos x="connsiteX1" y="connsiteY1"/>
                </a:cxn>
                <a:cxn ang="0">
                  <a:pos x="connsiteX2" y="connsiteY2"/>
                </a:cxn>
                <a:cxn ang="0">
                  <a:pos x="connsiteX3" y="connsiteY3"/>
                </a:cxn>
              </a:cxnLst>
              <a:rect l="l" t="t" r="r" b="b"/>
              <a:pathLst>
                <a:path w="9335152" h="9372572">
                  <a:moveTo>
                    <a:pt x="0" y="0"/>
                  </a:moveTo>
                  <a:lnTo>
                    <a:pt x="0" y="9372572"/>
                  </a:lnTo>
                  <a:lnTo>
                    <a:pt x="9335152" y="9372572"/>
                  </a:lnTo>
                  <a:lnTo>
                    <a:pt x="9335152" y="0"/>
                  </a:lnTo>
                  <a:close/>
                </a:path>
              </a:pathLst>
            </a:custGeom>
            <a:blipFill>
              <a:blip>
                <a:alphaModFix amt="65999"/>
                <a:extLst>
                  <a:ext uri="{96DAC541-7B7A-43D3-8B79-37D633B846F1}">
                    <asvg:svgBlip xmlns:asvg="http://schemas.microsoft.com/office/drawing/2016/SVG/main" r:embed="rId3"/>
                  </a:ext>
                </a:extLst>
              </a:blip>
              <a:stretch>
                <a:fillRect/>
              </a:stretch>
            </a:blipFill>
          </p:spPr>
          <p:txBody>
            <a:bodyPr wrap="square">
              <a:noAutofit/>
            </a:bodyPr>
            <a:lstStyle/>
            <a:p>
              <a:endParaRPr lang="el-GR"/>
            </a:p>
          </p:txBody>
        </p:sp>
        <p:sp>
          <p:nvSpPr>
            <p:cNvPr id="12" name="AutoShape 12"/>
            <p:cNvSpPr>
              <a:spLocks noGrp="1" noRot="1" noMove="1" noResize="1" noEditPoints="1" noAdjustHandles="1" noChangeArrowheads="1" noChangeShapeType="1"/>
            </p:cNvSpPr>
            <p:nvPr/>
          </p:nvSpPr>
          <p:spPr>
            <a:xfrm flipH="1" flipV="1">
              <a:off x="12245298" y="9328628"/>
              <a:ext cx="6093597" cy="708608"/>
            </a:xfrm>
            <a:prstGeom prst="line">
              <a:avLst/>
            </a:prstGeom>
            <a:ln w="38100" cap="flat">
              <a:solidFill>
                <a:srgbClr val="F3F6FA"/>
              </a:solidFill>
              <a:prstDash val="solid"/>
              <a:headEnd type="none" w="sm" len="sm"/>
              <a:tailEnd type="none" w="sm" len="sm"/>
            </a:ln>
          </p:spPr>
          <p:txBody>
            <a:bodyPr/>
            <a:lstStyle/>
            <a:p>
              <a:endParaRPr lang="el-GR"/>
            </a:p>
          </p:txBody>
        </p:sp>
        <p:sp>
          <p:nvSpPr>
            <p:cNvPr id="13" name="Freeform 13"/>
            <p:cNvSpPr>
              <a:spLocks noGrp="1" noRot="1" noMove="1" noResize="1" noEditPoints="1" noAdjustHandles="1" noChangeArrowheads="1" noChangeShapeType="1"/>
            </p:cNvSpPr>
            <p:nvPr/>
          </p:nvSpPr>
          <p:spPr>
            <a:xfrm>
              <a:off x="378767" y="9258300"/>
              <a:ext cx="1509102" cy="646445"/>
            </a:xfrm>
            <a:custGeom>
              <a:avLst/>
              <a:gdLst/>
              <a:ahLst/>
              <a:cxnLst/>
              <a:rect l="l" t="t" r="r" b="b"/>
              <a:pathLst>
                <a:path w="1509102" h="646445">
                  <a:moveTo>
                    <a:pt x="0" y="0"/>
                  </a:moveTo>
                  <a:lnTo>
                    <a:pt x="1509102" y="0"/>
                  </a:lnTo>
                  <a:lnTo>
                    <a:pt x="1509102" y="646445"/>
                  </a:lnTo>
                  <a:lnTo>
                    <a:pt x="0" y="646445"/>
                  </a:lnTo>
                  <a:lnTo>
                    <a:pt x="0" y="0"/>
                  </a:lnTo>
                  <a:close/>
                </a:path>
              </a:pathLst>
            </a:custGeom>
            <a:blipFill>
              <a:blip r:embed="rId4"/>
              <a:stretch>
                <a:fillRect t="-60500" b="-72945"/>
              </a:stretch>
            </a:blipFill>
          </p:spPr>
          <p:txBody>
            <a:bodyPr/>
            <a:lstStyle/>
            <a:p>
              <a:endParaRPr lang="el-GR"/>
            </a:p>
          </p:txBody>
        </p:sp>
      </p:grpSp>
      <p:sp>
        <p:nvSpPr>
          <p:cNvPr id="3" name="TextBox 3"/>
          <p:cNvSpPr txBox="1"/>
          <p:nvPr/>
        </p:nvSpPr>
        <p:spPr>
          <a:xfrm>
            <a:off x="1028700" y="3314383"/>
            <a:ext cx="12242406" cy="3504806"/>
          </a:xfrm>
          <a:prstGeom prst="rect">
            <a:avLst/>
          </a:prstGeom>
        </p:spPr>
        <p:txBody>
          <a:bodyPr lIns="0" tIns="0" rIns="0" bIns="0" rtlCol="0" anchor="t">
            <a:spAutoFit/>
          </a:bodyPr>
          <a:lstStyle/>
          <a:p>
            <a:pPr marL="285750" indent="-285750" algn="just">
              <a:lnSpc>
                <a:spcPct val="150000"/>
              </a:lnSpc>
              <a:spcBef>
                <a:spcPct val="20000"/>
              </a:spcBef>
              <a:spcAft>
                <a:spcPts val="600"/>
              </a:spcAft>
              <a:buFont typeface="Arial"/>
              <a:buChar char="•"/>
            </a:pPr>
            <a:r>
              <a:rPr lang="el-GR" sz="3200">
                <a:solidFill>
                  <a:srgbClr val="000000"/>
                </a:solidFill>
                <a:latin typeface="Georgia Pro"/>
              </a:rPr>
              <a:t>Αποτελεί την πρόγευση, το πρώτο δείγμα γραφής του εξεταζόμενου μαθητή για το διορθωτή. Οφείλει μέσα σε λίγες γραμμές ο μαθητής να κερδίσει την εύνοια του και να τον προδιαθέσει ευνοϊκά απέναντι στο γραπτό του.</a:t>
            </a:r>
          </a:p>
          <a:p>
            <a:pPr>
              <a:lnSpc>
                <a:spcPts val="4094"/>
              </a:lnSpc>
            </a:pPr>
            <a:endParaRPr lang="en-US" sz="2300">
              <a:solidFill>
                <a:srgbClr val="0B1320"/>
              </a:solidFill>
              <a:latin typeface="Georgia Pro"/>
            </a:endParaRPr>
          </a:p>
        </p:txBody>
      </p:sp>
      <p:sp>
        <p:nvSpPr>
          <p:cNvPr id="11" name="TextBox 11"/>
          <p:cNvSpPr txBox="1"/>
          <p:nvPr/>
        </p:nvSpPr>
        <p:spPr>
          <a:xfrm>
            <a:off x="1028700" y="1214330"/>
            <a:ext cx="10529410" cy="1237262"/>
          </a:xfrm>
          <a:prstGeom prst="rect">
            <a:avLst/>
          </a:prstGeom>
        </p:spPr>
        <p:txBody>
          <a:bodyPr wrap="square" lIns="0" tIns="0" rIns="0" bIns="0" rtlCol="0" anchor="t">
            <a:spAutoFit/>
          </a:bodyPr>
          <a:lstStyle/>
          <a:p>
            <a:pPr>
              <a:lnSpc>
                <a:spcPts val="11256"/>
              </a:lnSpc>
            </a:pPr>
            <a:r>
              <a:rPr lang="en-US" sz="4400">
                <a:solidFill>
                  <a:srgbClr val="0B1320"/>
                </a:solidFill>
                <a:latin typeface="Georgia Pro Bold"/>
              </a:rPr>
              <a:t>Η </a:t>
            </a:r>
            <a:r>
              <a:rPr lang="en-US" sz="4400" err="1">
                <a:solidFill>
                  <a:srgbClr val="0B1320"/>
                </a:solidFill>
                <a:latin typeface="Georgia Pro Bold"/>
              </a:rPr>
              <a:t>Σημ</a:t>
            </a:r>
            <a:r>
              <a:rPr lang="en-US" sz="4400">
                <a:solidFill>
                  <a:srgbClr val="0B1320"/>
                </a:solidFill>
                <a:latin typeface="Georgia Pro Bold"/>
              </a:rPr>
              <a:t>α</a:t>
            </a:r>
            <a:r>
              <a:rPr lang="en-US" sz="4400" err="1">
                <a:solidFill>
                  <a:srgbClr val="0B1320"/>
                </a:solidFill>
                <a:latin typeface="Georgia Pro Bold"/>
              </a:rPr>
              <a:t>σί</a:t>
            </a:r>
            <a:r>
              <a:rPr lang="en-US" sz="4400">
                <a:solidFill>
                  <a:srgbClr val="0B1320"/>
                </a:solidFill>
                <a:latin typeface="Georgia Pro Bold"/>
              </a:rPr>
              <a:t>α </a:t>
            </a:r>
            <a:r>
              <a:rPr lang="en-US" sz="4400" err="1">
                <a:solidFill>
                  <a:srgbClr val="0B1320"/>
                </a:solidFill>
                <a:latin typeface="Georgia Pro Bold"/>
              </a:rPr>
              <a:t>του</a:t>
            </a:r>
            <a:r>
              <a:rPr lang="en-US" sz="4400">
                <a:solidFill>
                  <a:srgbClr val="0B1320"/>
                </a:solidFill>
                <a:latin typeface="Georgia Pro Bold"/>
              </a:rPr>
              <a:t> </a:t>
            </a:r>
            <a:r>
              <a:rPr lang="en-US" sz="4400" err="1">
                <a:solidFill>
                  <a:srgbClr val="0B1320"/>
                </a:solidFill>
                <a:latin typeface="Georgia Pro Bold"/>
              </a:rPr>
              <a:t>Προλόγου</a:t>
            </a:r>
            <a:endParaRPr lang="en-US" sz="4400">
              <a:ea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47" name="Ομάδα 46">
            <a:extLst>
              <a:ext uri="{FF2B5EF4-FFF2-40B4-BE49-F238E27FC236}">
                <a16:creationId xmlns:a16="http://schemas.microsoft.com/office/drawing/2014/main" id="{8FE6E1F8-FC1F-69BB-E086-78164A8AC5C0}"/>
              </a:ext>
            </a:extLst>
          </p:cNvPr>
          <p:cNvGrpSpPr>
            <a:grpSpLocks noGrp="1" noUngrp="1" noRot="1" noMove="1" noResize="1"/>
          </p:cNvGrpSpPr>
          <p:nvPr/>
        </p:nvGrpSpPr>
        <p:grpSpPr>
          <a:xfrm>
            <a:off x="-4266932" y="-3229307"/>
            <a:ext cx="22602997" cy="14180354"/>
            <a:chOff x="-4266932" y="-3229307"/>
            <a:chExt cx="22602997" cy="14180354"/>
          </a:xfrm>
        </p:grpSpPr>
        <p:sp>
          <p:nvSpPr>
            <p:cNvPr id="33" name="Ελεύθερη σχεδίαση: Σχήμα 32">
              <a:extLst>
                <a:ext uri="{FF2B5EF4-FFF2-40B4-BE49-F238E27FC236}">
                  <a16:creationId xmlns:a16="http://schemas.microsoft.com/office/drawing/2014/main" id="{C9AA47A4-232A-AF89-9534-A7ED4292B2C0}"/>
                </a:ext>
              </a:extLst>
            </p:cNvPr>
            <p:cNvSpPr>
              <a:spLocks noGrp="1" noRot="1" noMove="1" noResize="1" noEditPoints="1" noAdjustHandles="1" noChangeArrowheads="1" noChangeShapeType="1"/>
            </p:cNvSpPr>
            <p:nvPr/>
          </p:nvSpPr>
          <p:spPr>
            <a:xfrm rot="5308430" flipH="1">
              <a:off x="-2592000" y="-1736915"/>
              <a:ext cx="3852000" cy="7201863"/>
            </a:xfrm>
            <a:custGeom>
              <a:avLst/>
              <a:gdLst>
                <a:gd name="connsiteX0" fmla="*/ 3852000 w 3852000"/>
                <a:gd name="connsiteY0" fmla="*/ 6542279 h 7201863"/>
                <a:gd name="connsiteX1" fmla="*/ 0 w 3852000"/>
                <a:gd name="connsiteY1" fmla="*/ 6644907 h 7201863"/>
                <a:gd name="connsiteX2" fmla="*/ 0 w 3852000"/>
                <a:gd name="connsiteY2" fmla="*/ 7201863 h 7201863"/>
                <a:gd name="connsiteX3" fmla="*/ 3852000 w 3852000"/>
                <a:gd name="connsiteY3" fmla="*/ 7201863 h 7201863"/>
                <a:gd name="connsiteX4" fmla="*/ 3852000 w 3852000"/>
                <a:gd name="connsiteY4" fmla="*/ 0 h 7201863"/>
                <a:gd name="connsiteX5" fmla="*/ 0 w 3852000"/>
                <a:gd name="connsiteY5" fmla="*/ 0 h 7201863"/>
                <a:gd name="connsiteX6" fmla="*/ 0 w 3852000"/>
                <a:gd name="connsiteY6" fmla="*/ 2986009 h 7201863"/>
                <a:gd name="connsiteX7" fmla="*/ 3852000 w 3852000"/>
                <a:gd name="connsiteY7" fmla="*/ 2883381 h 7201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2000" h="7201863">
                  <a:moveTo>
                    <a:pt x="3852000" y="6542279"/>
                  </a:moveTo>
                  <a:lnTo>
                    <a:pt x="0" y="6644907"/>
                  </a:lnTo>
                  <a:lnTo>
                    <a:pt x="0" y="7201863"/>
                  </a:lnTo>
                  <a:lnTo>
                    <a:pt x="3852000" y="7201863"/>
                  </a:lnTo>
                  <a:close/>
                  <a:moveTo>
                    <a:pt x="3852000" y="0"/>
                  </a:moveTo>
                  <a:lnTo>
                    <a:pt x="0" y="0"/>
                  </a:lnTo>
                  <a:lnTo>
                    <a:pt x="0" y="2986009"/>
                  </a:lnTo>
                  <a:lnTo>
                    <a:pt x="3852000" y="2883381"/>
                  </a:lnTo>
                  <a:close/>
                </a:path>
              </a:pathLst>
            </a:custGeom>
            <a:blipFill>
              <a:blip>
                <a:alphaModFix amt="48000"/>
                <a:extLst>
                  <a:ext uri="{96DAC541-7B7A-43D3-8B79-37D633B846F1}">
                    <asvg:svgBlip xmlns:asvg="http://schemas.microsoft.com/office/drawing/2016/SVG/main" r:embed="rId2"/>
                  </a:ext>
                </a:extLst>
              </a:blip>
              <a:stretch>
                <a:fillRect l="-634" t="-14959" r="-135814" b="14985"/>
              </a:stretch>
            </a:blipFill>
          </p:spPr>
          <p:txBody>
            <a:bodyPr wrap="square">
              <a:noAutofit/>
            </a:bodyPr>
            <a:lstStyle/>
            <a:p>
              <a:endParaRPr lang="el-GR"/>
            </a:p>
          </p:txBody>
        </p:sp>
        <p:sp>
          <p:nvSpPr>
            <p:cNvPr id="7" name="Freeform 7"/>
            <p:cNvSpPr>
              <a:spLocks noGrp="1" noRot="1" noMove="1" noResize="1" noEditPoints="1" noAdjustHandles="1" noChangeArrowheads="1" noChangeShapeType="1"/>
            </p:cNvSpPr>
            <p:nvPr/>
          </p:nvSpPr>
          <p:spPr>
            <a:xfrm>
              <a:off x="378767" y="9258300"/>
              <a:ext cx="1509102" cy="646445"/>
            </a:xfrm>
            <a:custGeom>
              <a:avLst/>
              <a:gdLst/>
              <a:ahLst/>
              <a:cxnLst/>
              <a:rect l="l" t="t" r="r" b="b"/>
              <a:pathLst>
                <a:path w="1509102" h="646445">
                  <a:moveTo>
                    <a:pt x="0" y="0"/>
                  </a:moveTo>
                  <a:lnTo>
                    <a:pt x="1509102" y="0"/>
                  </a:lnTo>
                  <a:lnTo>
                    <a:pt x="1509102" y="646445"/>
                  </a:lnTo>
                  <a:lnTo>
                    <a:pt x="0" y="646445"/>
                  </a:lnTo>
                  <a:lnTo>
                    <a:pt x="0" y="0"/>
                  </a:lnTo>
                  <a:close/>
                </a:path>
              </a:pathLst>
            </a:custGeom>
            <a:blipFill>
              <a:blip r:embed="rId3"/>
              <a:stretch>
                <a:fillRect t="-60500" b="-72945"/>
              </a:stretch>
            </a:blipFill>
          </p:spPr>
          <p:txBody>
            <a:bodyPr/>
            <a:lstStyle/>
            <a:p>
              <a:endParaRPr lang="el-GR"/>
            </a:p>
          </p:txBody>
        </p:sp>
        <p:sp>
          <p:nvSpPr>
            <p:cNvPr id="23" name="Ελεύθερη σχεδίαση: Σχήμα 22">
              <a:extLst>
                <a:ext uri="{FF2B5EF4-FFF2-40B4-BE49-F238E27FC236}">
                  <a16:creationId xmlns:a16="http://schemas.microsoft.com/office/drawing/2014/main" id="{8CA7FA04-4DA1-332B-C634-259F82023D23}"/>
                </a:ext>
              </a:extLst>
            </p:cNvPr>
            <p:cNvSpPr>
              <a:spLocks noGrp="1" noRot="1" noMove="1" noResize="1" noEditPoints="1" noAdjustHandles="1" noChangeArrowheads="1" noChangeShapeType="1"/>
            </p:cNvSpPr>
            <p:nvPr/>
          </p:nvSpPr>
          <p:spPr>
            <a:xfrm rot="15754038">
              <a:off x="5652644" y="5275883"/>
              <a:ext cx="1309857" cy="10040471"/>
            </a:xfrm>
            <a:custGeom>
              <a:avLst/>
              <a:gdLst>
                <a:gd name="connsiteX0" fmla="*/ 1309857 w 1309857"/>
                <a:gd name="connsiteY0" fmla="*/ 10040471 h 10040471"/>
                <a:gd name="connsiteX1" fmla="*/ 0 w 1309857"/>
                <a:gd name="connsiteY1" fmla="*/ 10040471 h 10040471"/>
                <a:gd name="connsiteX2" fmla="*/ 1309857 w 1309857"/>
                <a:gd name="connsiteY2" fmla="*/ 0 h 10040471"/>
              </a:gdLst>
              <a:ahLst/>
              <a:cxnLst>
                <a:cxn ang="0">
                  <a:pos x="connsiteX0" y="connsiteY0"/>
                </a:cxn>
                <a:cxn ang="0">
                  <a:pos x="connsiteX1" y="connsiteY1"/>
                </a:cxn>
                <a:cxn ang="0">
                  <a:pos x="connsiteX2" y="connsiteY2"/>
                </a:cxn>
              </a:cxnLst>
              <a:rect l="l" t="t" r="r" b="b"/>
              <a:pathLst>
                <a:path w="1309857" h="10040471">
                  <a:moveTo>
                    <a:pt x="1309857" y="10040471"/>
                  </a:moveTo>
                  <a:lnTo>
                    <a:pt x="0" y="10040471"/>
                  </a:lnTo>
                  <a:lnTo>
                    <a:pt x="1309857" y="0"/>
                  </a:lnTo>
                  <a:close/>
                </a:path>
              </a:pathLst>
            </a:custGeom>
            <a:solidFill>
              <a:srgbClr val="243742"/>
            </a:solidFill>
          </p:spPr>
          <p:txBody>
            <a:bodyPr wrap="square">
              <a:noAutofit/>
            </a:bodyPr>
            <a:lstStyle/>
            <a:p>
              <a:endParaRPr lang="el-GR"/>
            </a:p>
          </p:txBody>
        </p:sp>
        <p:sp>
          <p:nvSpPr>
            <p:cNvPr id="41" name="Ελεύθερη σχεδίαση: Σχήμα 40">
              <a:extLst>
                <a:ext uri="{FF2B5EF4-FFF2-40B4-BE49-F238E27FC236}">
                  <a16:creationId xmlns:a16="http://schemas.microsoft.com/office/drawing/2014/main" id="{5894A769-9EC6-A51D-7DD8-5728DEED412E}"/>
                </a:ext>
              </a:extLst>
            </p:cNvPr>
            <p:cNvSpPr>
              <a:spLocks noGrp="1" noRot="1" noMove="1" noResize="1" noEditPoints="1" noAdjustHandles="1" noChangeArrowheads="1" noChangeShapeType="1"/>
            </p:cNvSpPr>
            <p:nvPr/>
          </p:nvSpPr>
          <p:spPr>
            <a:xfrm rot="5400000" flipH="1" flipV="1">
              <a:off x="11436150" y="-4525547"/>
              <a:ext cx="5603675" cy="8196155"/>
            </a:xfrm>
            <a:custGeom>
              <a:avLst/>
              <a:gdLst>
                <a:gd name="connsiteX0" fmla="*/ 5603675 w 5603675"/>
                <a:gd name="connsiteY0" fmla="*/ 0 h 8196155"/>
                <a:gd name="connsiteX1" fmla="*/ 5603675 w 5603675"/>
                <a:gd name="connsiteY1" fmla="*/ 1230440 h 8196155"/>
                <a:gd name="connsiteX2" fmla="*/ 2374368 w 5603675"/>
                <a:gd name="connsiteY2" fmla="*/ 1230440 h 8196155"/>
                <a:gd name="connsiteX3" fmla="*/ 2374368 w 5603675"/>
                <a:gd name="connsiteY3" fmla="*/ 8196155 h 8196155"/>
                <a:gd name="connsiteX4" fmla="*/ 0 w 5603675"/>
                <a:gd name="connsiteY4" fmla="*/ 8196155 h 8196155"/>
                <a:gd name="connsiteX5" fmla="*/ 0 w 5603675"/>
                <a:gd name="connsiteY5" fmla="*/ 0 h 819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03675" h="8196155">
                  <a:moveTo>
                    <a:pt x="5603675" y="0"/>
                  </a:moveTo>
                  <a:lnTo>
                    <a:pt x="5603675" y="1230440"/>
                  </a:lnTo>
                  <a:lnTo>
                    <a:pt x="2374368" y="1230440"/>
                  </a:lnTo>
                  <a:lnTo>
                    <a:pt x="2374368" y="8196155"/>
                  </a:lnTo>
                  <a:lnTo>
                    <a:pt x="0" y="8196155"/>
                  </a:lnTo>
                  <a:lnTo>
                    <a:pt x="0" y="0"/>
                  </a:lnTo>
                  <a:close/>
                </a:path>
              </a:pathLst>
            </a:custGeom>
            <a:blipFill>
              <a:blip>
                <a:extLst>
                  <a:ext uri="{96DAC541-7B7A-43D3-8B79-37D633B846F1}">
                    <asvg:svgBlip xmlns:asvg="http://schemas.microsoft.com/office/drawing/2016/SVG/main" r:embed="rId4"/>
                  </a:ext>
                </a:extLst>
              </a:blip>
              <a:stretch>
                <a:fillRect r="-61881"/>
              </a:stretch>
            </a:blipFill>
          </p:spPr>
          <p:txBody>
            <a:bodyPr wrap="square">
              <a:noAutofit/>
            </a:bodyPr>
            <a:lstStyle/>
            <a:p>
              <a:endParaRPr lang="el-GR"/>
            </a:p>
          </p:txBody>
        </p:sp>
      </p:grpSp>
      <p:pic>
        <p:nvPicPr>
          <p:cNvPr id="20" name="Εικόνα 19" descr="Selective Focus Photo of Person Writing · Free Stock Photo">
            <a:extLst>
              <a:ext uri="{FF2B5EF4-FFF2-40B4-BE49-F238E27FC236}">
                <a16:creationId xmlns:a16="http://schemas.microsoft.com/office/drawing/2014/main" id="{510AC0C0-3297-A930-A3E9-72E34F345BCA}"/>
              </a:ext>
            </a:extLst>
          </p:cNvPr>
          <p:cNvPicPr>
            <a:picLocks noChangeAspect="1"/>
          </p:cNvPicPr>
          <p:nvPr/>
        </p:nvPicPr>
        <p:blipFill>
          <a:blip r:embed="rId5"/>
          <a:srcRect l="16972" r="16972"/>
          <a:stretch>
            <a:fillRect/>
          </a:stretch>
        </p:blipFill>
        <p:spPr>
          <a:xfrm>
            <a:off x="9769434" y="1669954"/>
            <a:ext cx="8566630" cy="8614114"/>
          </a:xfrm>
          <a:custGeom>
            <a:avLst/>
            <a:gdLst>
              <a:gd name="connsiteX0" fmla="*/ 10288750 w 10288750"/>
              <a:gd name="connsiteY0" fmla="*/ 0 h 10275274"/>
              <a:gd name="connsiteX1" fmla="*/ 10288750 w 10288750"/>
              <a:gd name="connsiteY1" fmla="*/ 10275274 h 10275274"/>
              <a:gd name="connsiteX2" fmla="*/ 0 w 10288750"/>
              <a:gd name="connsiteY2" fmla="*/ 10275274 h 10275274"/>
            </a:gdLst>
            <a:ahLst/>
            <a:cxnLst>
              <a:cxn ang="0">
                <a:pos x="connsiteX0" y="connsiteY0"/>
              </a:cxn>
              <a:cxn ang="0">
                <a:pos x="connsiteX1" y="connsiteY1"/>
              </a:cxn>
              <a:cxn ang="0">
                <a:pos x="connsiteX2" y="connsiteY2"/>
              </a:cxn>
            </a:cxnLst>
            <a:rect l="l" t="t" r="r" b="b"/>
            <a:pathLst>
              <a:path w="10288750" h="10275274">
                <a:moveTo>
                  <a:pt x="10288750" y="0"/>
                </a:moveTo>
                <a:lnTo>
                  <a:pt x="10288750" y="10275274"/>
                </a:lnTo>
                <a:lnTo>
                  <a:pt x="0" y="10275274"/>
                </a:lnTo>
                <a:close/>
              </a:path>
            </a:pathLst>
          </a:custGeom>
        </p:spPr>
      </p:pic>
      <p:sp>
        <p:nvSpPr>
          <p:cNvPr id="5" name="TextBox 5"/>
          <p:cNvSpPr txBox="1"/>
          <p:nvPr/>
        </p:nvSpPr>
        <p:spPr>
          <a:xfrm>
            <a:off x="662940" y="2704721"/>
            <a:ext cx="12306300" cy="6536085"/>
          </a:xfrm>
          <a:prstGeom prst="rect">
            <a:avLst/>
          </a:prstGeom>
        </p:spPr>
        <p:txBody>
          <a:bodyPr wrap="square" lIns="0" tIns="0" rIns="0" bIns="0" rtlCol="0" anchor="t">
            <a:spAutoFit/>
          </a:bodyPr>
          <a:lstStyle/>
          <a:p>
            <a:pPr marL="285750" indent="-285750">
              <a:lnSpc>
                <a:spcPct val="150000"/>
              </a:lnSpc>
              <a:spcBef>
                <a:spcPct val="20000"/>
              </a:spcBef>
              <a:spcAft>
                <a:spcPts val="600"/>
              </a:spcAft>
              <a:buFont typeface="Arial"/>
              <a:buChar char="•"/>
            </a:pPr>
            <a:r>
              <a:rPr lang="el-GR" sz="3200" b="1" i="1">
                <a:solidFill>
                  <a:srgbClr val="000000"/>
                </a:solidFill>
                <a:latin typeface="Georgia Pro"/>
              </a:rPr>
              <a:t>Εκφραστικότητα </a:t>
            </a:r>
            <a:r>
              <a:rPr lang="el-GR" sz="3200" i="1">
                <a:solidFill>
                  <a:srgbClr val="000000"/>
                </a:solidFill>
                <a:latin typeface="Georgia Pro"/>
              </a:rPr>
              <a:t>:</a:t>
            </a:r>
            <a:r>
              <a:rPr lang="el-GR" sz="3200">
                <a:solidFill>
                  <a:srgbClr val="000000"/>
                </a:solidFill>
                <a:latin typeface="Georgia Pro"/>
              </a:rPr>
              <a:t> Ο αναγνώστης, ακόμη και στην περίπτωση που δεν γνωρίζει την εκφώνηση, να κατανοεί τι ζητάει το θέμα.</a:t>
            </a:r>
            <a:endParaRPr lang="en-US"/>
          </a:p>
          <a:p>
            <a:pPr marL="285750" indent="-285750">
              <a:lnSpc>
                <a:spcPct val="150000"/>
              </a:lnSpc>
              <a:spcBef>
                <a:spcPct val="20000"/>
              </a:spcBef>
              <a:spcAft>
                <a:spcPts val="600"/>
              </a:spcAft>
              <a:buFont typeface="Arial"/>
              <a:buChar char="•"/>
            </a:pPr>
            <a:r>
              <a:rPr lang="el-GR" sz="3200" b="1" i="1">
                <a:solidFill>
                  <a:srgbClr val="000000"/>
                </a:solidFill>
                <a:latin typeface="Georgia Pro"/>
              </a:rPr>
              <a:t>Περιληπτικότητα και περιορισμένη έκταση</a:t>
            </a:r>
            <a:r>
              <a:rPr lang="el-GR" sz="3200" i="1">
                <a:solidFill>
                  <a:srgbClr val="000000"/>
                </a:solidFill>
                <a:latin typeface="Georgia Pro"/>
              </a:rPr>
              <a:t> :</a:t>
            </a:r>
            <a:r>
              <a:rPr lang="el-GR" sz="3200">
                <a:solidFill>
                  <a:srgbClr val="000000"/>
                </a:solidFill>
                <a:latin typeface="Georgia Pro"/>
              </a:rPr>
              <a:t> Να μην υπερβαίνει το 1/</a:t>
            </a:r>
            <a:r>
              <a:rPr lang="en-US" sz="3200">
                <a:solidFill>
                  <a:srgbClr val="000000"/>
                </a:solidFill>
                <a:latin typeface="Georgia Pro"/>
              </a:rPr>
              <a:t>5</a:t>
            </a:r>
            <a:r>
              <a:rPr lang="el-GR" sz="3200">
                <a:solidFill>
                  <a:srgbClr val="000000"/>
                </a:solidFill>
                <a:latin typeface="Georgia Pro"/>
              </a:rPr>
              <a:t> του θέματος. (60-70 λέξεις)</a:t>
            </a:r>
            <a:endParaRPr lang="en-US" sz="3200">
              <a:solidFill>
                <a:srgbClr val="000000"/>
              </a:solidFill>
              <a:latin typeface="Georgia Pro"/>
            </a:endParaRPr>
          </a:p>
          <a:p>
            <a:pPr marL="285750" indent="-285750">
              <a:lnSpc>
                <a:spcPct val="150000"/>
              </a:lnSpc>
              <a:spcBef>
                <a:spcPct val="20000"/>
              </a:spcBef>
              <a:spcAft>
                <a:spcPts val="600"/>
              </a:spcAft>
              <a:buFont typeface="Arial"/>
              <a:buChar char="•"/>
            </a:pPr>
            <a:r>
              <a:rPr lang="el-GR" sz="3200" b="1" i="1">
                <a:solidFill>
                  <a:srgbClr val="000000"/>
                </a:solidFill>
                <a:latin typeface="Georgia Pro"/>
              </a:rPr>
              <a:t>Απλότητα </a:t>
            </a:r>
            <a:r>
              <a:rPr lang="el-GR" sz="3200" i="1">
                <a:solidFill>
                  <a:srgbClr val="000000"/>
                </a:solidFill>
                <a:latin typeface="Georgia Pro"/>
              </a:rPr>
              <a:t>: </a:t>
            </a:r>
            <a:r>
              <a:rPr lang="el-GR" sz="3200">
                <a:solidFill>
                  <a:srgbClr val="000000"/>
                </a:solidFill>
                <a:latin typeface="Georgia Pro"/>
              </a:rPr>
              <a:t>Αποφυγή πομπώδους και επιτηδευμένου ύφους.</a:t>
            </a:r>
            <a:endParaRPr lang="en-US" sz="3200">
              <a:solidFill>
                <a:srgbClr val="000000"/>
              </a:solidFill>
              <a:latin typeface="Georgia Pro"/>
            </a:endParaRPr>
          </a:p>
          <a:p>
            <a:pPr marL="285750" indent="-285750">
              <a:lnSpc>
                <a:spcPct val="150000"/>
              </a:lnSpc>
              <a:spcBef>
                <a:spcPct val="20000"/>
              </a:spcBef>
              <a:spcAft>
                <a:spcPts val="600"/>
              </a:spcAft>
              <a:buFont typeface="Arial"/>
              <a:buChar char="•"/>
            </a:pPr>
            <a:r>
              <a:rPr lang="el-GR" sz="3200" b="1" i="1">
                <a:solidFill>
                  <a:srgbClr val="000000"/>
                </a:solidFill>
                <a:latin typeface="Georgia Pro"/>
              </a:rPr>
              <a:t>Σαφήνεια </a:t>
            </a:r>
            <a:r>
              <a:rPr lang="el-GR" sz="3200" i="1">
                <a:solidFill>
                  <a:srgbClr val="000000"/>
                </a:solidFill>
                <a:latin typeface="Georgia Pro"/>
              </a:rPr>
              <a:t>: </a:t>
            </a:r>
            <a:r>
              <a:rPr lang="el-GR" sz="3200">
                <a:solidFill>
                  <a:srgbClr val="000000"/>
                </a:solidFill>
                <a:latin typeface="Georgia Pro"/>
              </a:rPr>
              <a:t>Όχι αοριστολογίες και γενικότητες.</a:t>
            </a:r>
            <a:endParaRPr lang="en-US" sz="3200">
              <a:solidFill>
                <a:srgbClr val="000000"/>
              </a:solidFill>
              <a:latin typeface="Georgia Pro"/>
            </a:endParaRPr>
          </a:p>
          <a:p>
            <a:pPr marL="285750" indent="-285750">
              <a:lnSpc>
                <a:spcPct val="150000"/>
              </a:lnSpc>
              <a:spcBef>
                <a:spcPct val="20000"/>
              </a:spcBef>
              <a:spcAft>
                <a:spcPts val="600"/>
              </a:spcAft>
              <a:buFont typeface="Arial"/>
              <a:buChar char="•"/>
            </a:pPr>
            <a:r>
              <a:rPr lang="el-GR" sz="3200" b="1" i="1">
                <a:solidFill>
                  <a:srgbClr val="000000"/>
                </a:solidFill>
                <a:latin typeface="Georgia Pro"/>
              </a:rPr>
              <a:t>Η πρόταση - κατακλείδα</a:t>
            </a:r>
            <a:r>
              <a:rPr lang="el-GR" sz="3200">
                <a:solidFill>
                  <a:srgbClr val="000000"/>
                </a:solidFill>
                <a:latin typeface="Georgia Pro"/>
              </a:rPr>
              <a:t> να είναι διατυπωμένη, ώστε να διευκολύνει τη </a:t>
            </a:r>
            <a:r>
              <a:rPr lang="el-GR" sz="3200" b="1">
                <a:solidFill>
                  <a:srgbClr val="000000"/>
                </a:solidFill>
                <a:latin typeface="Georgia Pro"/>
              </a:rPr>
              <a:t>μετάβαση </a:t>
            </a:r>
            <a:r>
              <a:rPr lang="el-GR" sz="3200">
                <a:solidFill>
                  <a:srgbClr val="000000"/>
                </a:solidFill>
                <a:latin typeface="Georgia Pro"/>
              </a:rPr>
              <a:t>στο κύριο μέρος.</a:t>
            </a:r>
          </a:p>
        </p:txBody>
      </p:sp>
      <p:sp>
        <p:nvSpPr>
          <p:cNvPr id="6" name="TextBox 6"/>
          <p:cNvSpPr txBox="1"/>
          <p:nvPr/>
        </p:nvSpPr>
        <p:spPr>
          <a:xfrm>
            <a:off x="662940" y="1321010"/>
            <a:ext cx="7237570" cy="1251368"/>
          </a:xfrm>
          <a:prstGeom prst="rect">
            <a:avLst/>
          </a:prstGeom>
        </p:spPr>
        <p:txBody>
          <a:bodyPr lIns="0" tIns="0" rIns="0" bIns="0" rtlCol="0" anchor="t">
            <a:spAutoFit/>
          </a:bodyPr>
          <a:lstStyle/>
          <a:p>
            <a:pPr>
              <a:lnSpc>
                <a:spcPts val="11256"/>
              </a:lnSpc>
            </a:pPr>
            <a:r>
              <a:rPr lang="en-US" sz="4400" err="1">
                <a:solidFill>
                  <a:srgbClr val="0B1320"/>
                </a:solidFill>
                <a:latin typeface="Georgia Pro Bold"/>
              </a:rPr>
              <a:t>Οι</a:t>
            </a:r>
            <a:r>
              <a:rPr lang="en-US" sz="4400">
                <a:solidFill>
                  <a:srgbClr val="0B1320"/>
                </a:solidFill>
                <a:latin typeface="Georgia Pro Bold"/>
              </a:rPr>
              <a:t> Αρετές </a:t>
            </a:r>
            <a:r>
              <a:rPr lang="en-US" sz="4400" err="1">
                <a:solidFill>
                  <a:srgbClr val="0B1320"/>
                </a:solidFill>
                <a:latin typeface="Georgia Pro Bold"/>
              </a:rPr>
              <a:t>του</a:t>
            </a:r>
            <a:r>
              <a:rPr lang="en-US" sz="4400">
                <a:solidFill>
                  <a:srgbClr val="0B1320"/>
                </a:solidFill>
                <a:latin typeface="Georgia Pro Bold"/>
              </a:rPr>
              <a:t> </a:t>
            </a:r>
            <a:r>
              <a:rPr lang="en-US" sz="4400" err="1">
                <a:solidFill>
                  <a:srgbClr val="0B1320"/>
                </a:solidFill>
                <a:latin typeface="Georgia Pro Bold"/>
              </a:rPr>
              <a:t>Προλόγου</a:t>
            </a:r>
            <a:endParaRPr lang="en-US" err="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a:extLst>
            <a:ext uri="{FF2B5EF4-FFF2-40B4-BE49-F238E27FC236}">
              <a16:creationId xmlns:a16="http://schemas.microsoft.com/office/drawing/2014/main" id="{54CB77C8-1FFF-200B-3D80-1533EB1DF26C}"/>
            </a:ext>
          </a:extLst>
        </p:cNvPr>
        <p:cNvGrpSpPr/>
        <p:nvPr/>
      </p:nvGrpSpPr>
      <p:grpSpPr>
        <a:xfrm>
          <a:off x="0" y="0"/>
          <a:ext cx="0" cy="0"/>
          <a:chOff x="0" y="0"/>
          <a:chExt cx="0" cy="0"/>
        </a:xfrm>
      </p:grpSpPr>
      <p:grpSp>
        <p:nvGrpSpPr>
          <p:cNvPr id="29" name="Ομάδα 28">
            <a:extLst>
              <a:ext uri="{FF2B5EF4-FFF2-40B4-BE49-F238E27FC236}">
                <a16:creationId xmlns:a16="http://schemas.microsoft.com/office/drawing/2014/main" id="{60AC3130-6C35-D5F5-8B48-952B6ABB1747}"/>
              </a:ext>
            </a:extLst>
          </p:cNvPr>
          <p:cNvGrpSpPr>
            <a:grpSpLocks noGrp="1" noUngrp="1" noRot="1" noMove="1" noResize="1"/>
          </p:cNvGrpSpPr>
          <p:nvPr/>
        </p:nvGrpSpPr>
        <p:grpSpPr>
          <a:xfrm>
            <a:off x="0" y="-47593"/>
            <a:ext cx="20508417" cy="11794286"/>
            <a:chOff x="0" y="-47593"/>
            <a:chExt cx="20508417" cy="11794286"/>
          </a:xfrm>
        </p:grpSpPr>
        <p:sp>
          <p:nvSpPr>
            <p:cNvPr id="28" name="Ελεύθερη σχεδίαση: Σχήμα 27">
              <a:extLst>
                <a:ext uri="{FF2B5EF4-FFF2-40B4-BE49-F238E27FC236}">
                  <a16:creationId xmlns:a16="http://schemas.microsoft.com/office/drawing/2014/main" id="{9C6EE86A-BE96-101D-4A2B-240067CA54EC}"/>
                </a:ext>
              </a:extLst>
            </p:cNvPr>
            <p:cNvSpPr>
              <a:spLocks noGrp="1" noRot="1" noMove="1" noResize="1" noEditPoints="1" noAdjustHandles="1" noChangeArrowheads="1" noChangeShapeType="1"/>
            </p:cNvSpPr>
            <p:nvPr/>
          </p:nvSpPr>
          <p:spPr>
            <a:xfrm rot="5400000" flipH="1">
              <a:off x="-20757" y="-26836"/>
              <a:ext cx="3375692" cy="3334178"/>
            </a:xfrm>
            <a:custGeom>
              <a:avLst/>
              <a:gdLst>
                <a:gd name="connsiteX0" fmla="*/ 3375692 w 3375692"/>
                <a:gd name="connsiteY0" fmla="*/ 3334178 h 3334178"/>
                <a:gd name="connsiteX1" fmla="*/ 3375692 w 3375692"/>
                <a:gd name="connsiteY1" fmla="*/ 0 h 3334178"/>
                <a:gd name="connsiteX2" fmla="*/ 0 w 3375692"/>
                <a:gd name="connsiteY2" fmla="*/ 0 h 3334178"/>
                <a:gd name="connsiteX3" fmla="*/ 0 w 3375692"/>
                <a:gd name="connsiteY3" fmla="*/ 3334178 h 3334178"/>
              </a:gdLst>
              <a:ahLst/>
              <a:cxnLst>
                <a:cxn ang="0">
                  <a:pos x="connsiteX0" y="connsiteY0"/>
                </a:cxn>
                <a:cxn ang="0">
                  <a:pos x="connsiteX1" y="connsiteY1"/>
                </a:cxn>
                <a:cxn ang="0">
                  <a:pos x="connsiteX2" y="connsiteY2"/>
                </a:cxn>
                <a:cxn ang="0">
                  <a:pos x="connsiteX3" y="connsiteY3"/>
                </a:cxn>
              </a:cxnLst>
              <a:rect l="l" t="t" r="r" b="b"/>
              <a:pathLst>
                <a:path w="3375692" h="3334178">
                  <a:moveTo>
                    <a:pt x="3375692" y="3334178"/>
                  </a:moveTo>
                  <a:lnTo>
                    <a:pt x="3375692" y="0"/>
                  </a:lnTo>
                  <a:lnTo>
                    <a:pt x="0" y="0"/>
                  </a:lnTo>
                  <a:lnTo>
                    <a:pt x="0" y="3334178"/>
                  </a:lnTo>
                  <a:close/>
                </a:path>
              </a:pathLst>
            </a:custGeom>
            <a:blipFill>
              <a:blip>
                <a:alphaModFix amt="23000"/>
                <a:extLst>
                  <a:ext uri="{96DAC541-7B7A-43D3-8B79-37D633B846F1}">
                    <asvg:svgBlip xmlns:asvg="http://schemas.microsoft.com/office/drawing/2016/SVG/main" r:embed="rId2"/>
                  </a:ext>
                </a:extLst>
              </a:blip>
              <a:stretch>
                <a:fillRect/>
              </a:stretch>
            </a:blipFill>
          </p:spPr>
          <p:txBody>
            <a:bodyPr wrap="square">
              <a:noAutofit/>
            </a:bodyPr>
            <a:lstStyle/>
            <a:p>
              <a:endParaRPr lang="el-GR"/>
            </a:p>
          </p:txBody>
        </p:sp>
        <p:sp>
          <p:nvSpPr>
            <p:cNvPr id="22" name="Ελεύθερη σχεδίαση: Σχήμα 21">
              <a:extLst>
                <a:ext uri="{FF2B5EF4-FFF2-40B4-BE49-F238E27FC236}">
                  <a16:creationId xmlns:a16="http://schemas.microsoft.com/office/drawing/2014/main" id="{24F7C417-09BC-2E7B-62C8-2FAFC4407DEE}"/>
                </a:ext>
              </a:extLst>
            </p:cNvPr>
            <p:cNvSpPr>
              <a:spLocks noGrp="1" noRot="1" noMove="1" noResize="1" noEditPoints="1" noAdjustHandles="1" noChangeArrowheads="1" noChangeShapeType="1"/>
            </p:cNvSpPr>
            <p:nvPr/>
          </p:nvSpPr>
          <p:spPr>
            <a:xfrm rot="15864666">
              <a:off x="7556506" y="4118076"/>
              <a:ext cx="1214780" cy="12414047"/>
            </a:xfrm>
            <a:custGeom>
              <a:avLst/>
              <a:gdLst>
                <a:gd name="connsiteX0" fmla="*/ 1214780 w 1214780"/>
                <a:gd name="connsiteY0" fmla="*/ 12414046 h 12414047"/>
                <a:gd name="connsiteX1" fmla="*/ 0 w 1214780"/>
                <a:gd name="connsiteY1" fmla="*/ 12414047 h 12414047"/>
                <a:gd name="connsiteX2" fmla="*/ 1214780 w 1214780"/>
                <a:gd name="connsiteY2" fmla="*/ 0 h 12414047"/>
              </a:gdLst>
              <a:ahLst/>
              <a:cxnLst>
                <a:cxn ang="0">
                  <a:pos x="connsiteX0" y="connsiteY0"/>
                </a:cxn>
                <a:cxn ang="0">
                  <a:pos x="connsiteX1" y="connsiteY1"/>
                </a:cxn>
                <a:cxn ang="0">
                  <a:pos x="connsiteX2" y="connsiteY2"/>
                </a:cxn>
              </a:cxnLst>
              <a:rect l="l" t="t" r="r" b="b"/>
              <a:pathLst>
                <a:path w="1214780" h="12414047">
                  <a:moveTo>
                    <a:pt x="1214780" y="12414046"/>
                  </a:moveTo>
                  <a:lnTo>
                    <a:pt x="0" y="12414047"/>
                  </a:lnTo>
                  <a:lnTo>
                    <a:pt x="1214780" y="0"/>
                  </a:lnTo>
                  <a:close/>
                </a:path>
              </a:pathLst>
            </a:custGeom>
            <a:solidFill>
              <a:srgbClr val="497183"/>
            </a:solidFill>
          </p:spPr>
          <p:txBody>
            <a:bodyPr wrap="square">
              <a:noAutofit/>
            </a:bodyPr>
            <a:lstStyle/>
            <a:p>
              <a:endParaRPr lang="el-GR"/>
            </a:p>
          </p:txBody>
        </p:sp>
        <p:sp>
          <p:nvSpPr>
            <p:cNvPr id="24" name="Ελεύθερη σχεδίαση: Σχήμα 23">
              <a:extLst>
                <a:ext uri="{FF2B5EF4-FFF2-40B4-BE49-F238E27FC236}">
                  <a16:creationId xmlns:a16="http://schemas.microsoft.com/office/drawing/2014/main" id="{47D606AA-A169-6D7D-6D5A-D80674D44FB1}"/>
                </a:ext>
              </a:extLst>
            </p:cNvPr>
            <p:cNvSpPr>
              <a:spLocks noGrp="1" noRot="1" noMove="1" noResize="1" noEditPoints="1" noAdjustHandles="1" noChangeArrowheads="1" noChangeShapeType="1"/>
            </p:cNvSpPr>
            <p:nvPr/>
          </p:nvSpPr>
          <p:spPr>
            <a:xfrm rot="18172561">
              <a:off x="12057722" y="3295998"/>
              <a:ext cx="11229810" cy="5671580"/>
            </a:xfrm>
            <a:custGeom>
              <a:avLst/>
              <a:gdLst>
                <a:gd name="connsiteX0" fmla="*/ 11229810 w 11229810"/>
                <a:gd name="connsiteY0" fmla="*/ 0 h 5671580"/>
                <a:gd name="connsiteX1" fmla="*/ 2454830 w 11229810"/>
                <a:gd name="connsiteY1" fmla="*/ 5671580 h 5671580"/>
                <a:gd name="connsiteX2" fmla="*/ 0 w 11229810"/>
                <a:gd name="connsiteY2" fmla="*/ 1873505 h 5671580"/>
                <a:gd name="connsiteX3" fmla="*/ 0 w 11229810"/>
                <a:gd name="connsiteY3" fmla="*/ 1 h 5671580"/>
              </a:gdLst>
              <a:ahLst/>
              <a:cxnLst>
                <a:cxn ang="0">
                  <a:pos x="connsiteX0" y="connsiteY0"/>
                </a:cxn>
                <a:cxn ang="0">
                  <a:pos x="connsiteX1" y="connsiteY1"/>
                </a:cxn>
                <a:cxn ang="0">
                  <a:pos x="connsiteX2" y="connsiteY2"/>
                </a:cxn>
                <a:cxn ang="0">
                  <a:pos x="connsiteX3" y="connsiteY3"/>
                </a:cxn>
              </a:cxnLst>
              <a:rect l="l" t="t" r="r" b="b"/>
              <a:pathLst>
                <a:path w="11229810" h="5671580">
                  <a:moveTo>
                    <a:pt x="11229810" y="0"/>
                  </a:moveTo>
                  <a:lnTo>
                    <a:pt x="2454830" y="5671580"/>
                  </a:lnTo>
                  <a:lnTo>
                    <a:pt x="0" y="1873505"/>
                  </a:lnTo>
                  <a:lnTo>
                    <a:pt x="0" y="1"/>
                  </a:lnTo>
                  <a:close/>
                </a:path>
              </a:pathLst>
            </a:custGeom>
            <a:solidFill>
              <a:srgbClr val="243742"/>
            </a:solidFill>
          </p:spPr>
          <p:txBody>
            <a:bodyPr wrap="square">
              <a:noAutofit/>
            </a:bodyPr>
            <a:lstStyle/>
            <a:p>
              <a:endParaRPr lang="el-GR"/>
            </a:p>
          </p:txBody>
        </p:sp>
        <p:sp>
          <p:nvSpPr>
            <p:cNvPr id="26" name="Ελεύθερη σχεδίαση: Σχήμα 25">
              <a:extLst>
                <a:ext uri="{FF2B5EF4-FFF2-40B4-BE49-F238E27FC236}">
                  <a16:creationId xmlns:a16="http://schemas.microsoft.com/office/drawing/2014/main" id="{DA988771-00E4-AF64-0E6B-F92ACF468701}"/>
                </a:ext>
              </a:extLst>
            </p:cNvPr>
            <p:cNvSpPr>
              <a:spLocks noGrp="1" noRot="1" noMove="1" noResize="1" noEditPoints="1" noAdjustHandles="1" noChangeArrowheads="1" noChangeShapeType="1"/>
            </p:cNvSpPr>
            <p:nvPr/>
          </p:nvSpPr>
          <p:spPr>
            <a:xfrm rot="5400000" flipV="1">
              <a:off x="8985034" y="-44155"/>
              <a:ext cx="9335152" cy="9372572"/>
            </a:xfrm>
            <a:custGeom>
              <a:avLst/>
              <a:gdLst>
                <a:gd name="connsiteX0" fmla="*/ 0 w 9335152"/>
                <a:gd name="connsiteY0" fmla="*/ 0 h 9372572"/>
                <a:gd name="connsiteX1" fmla="*/ 0 w 9335152"/>
                <a:gd name="connsiteY1" fmla="*/ 9372572 h 9372572"/>
                <a:gd name="connsiteX2" fmla="*/ 9335152 w 9335152"/>
                <a:gd name="connsiteY2" fmla="*/ 9372572 h 9372572"/>
                <a:gd name="connsiteX3" fmla="*/ 9335152 w 9335152"/>
                <a:gd name="connsiteY3" fmla="*/ 0 h 9372572"/>
              </a:gdLst>
              <a:ahLst/>
              <a:cxnLst>
                <a:cxn ang="0">
                  <a:pos x="connsiteX0" y="connsiteY0"/>
                </a:cxn>
                <a:cxn ang="0">
                  <a:pos x="connsiteX1" y="connsiteY1"/>
                </a:cxn>
                <a:cxn ang="0">
                  <a:pos x="connsiteX2" y="connsiteY2"/>
                </a:cxn>
                <a:cxn ang="0">
                  <a:pos x="connsiteX3" y="connsiteY3"/>
                </a:cxn>
              </a:cxnLst>
              <a:rect l="l" t="t" r="r" b="b"/>
              <a:pathLst>
                <a:path w="9335152" h="9372572">
                  <a:moveTo>
                    <a:pt x="0" y="0"/>
                  </a:moveTo>
                  <a:lnTo>
                    <a:pt x="0" y="9372572"/>
                  </a:lnTo>
                  <a:lnTo>
                    <a:pt x="9335152" y="9372572"/>
                  </a:lnTo>
                  <a:lnTo>
                    <a:pt x="9335152" y="0"/>
                  </a:lnTo>
                  <a:close/>
                </a:path>
              </a:pathLst>
            </a:custGeom>
            <a:blipFill>
              <a:blip>
                <a:alphaModFix amt="65999"/>
                <a:extLst>
                  <a:ext uri="{96DAC541-7B7A-43D3-8B79-37D633B846F1}">
                    <asvg:svgBlip xmlns:asvg="http://schemas.microsoft.com/office/drawing/2016/SVG/main" r:embed="rId3"/>
                  </a:ext>
                </a:extLst>
              </a:blip>
              <a:stretch>
                <a:fillRect/>
              </a:stretch>
            </a:blipFill>
          </p:spPr>
          <p:txBody>
            <a:bodyPr wrap="square">
              <a:noAutofit/>
            </a:bodyPr>
            <a:lstStyle/>
            <a:p>
              <a:endParaRPr lang="el-GR"/>
            </a:p>
          </p:txBody>
        </p:sp>
        <p:sp>
          <p:nvSpPr>
            <p:cNvPr id="12" name="AutoShape 12">
              <a:extLst>
                <a:ext uri="{FF2B5EF4-FFF2-40B4-BE49-F238E27FC236}">
                  <a16:creationId xmlns:a16="http://schemas.microsoft.com/office/drawing/2014/main" id="{5AD4C4A1-82FA-D2FE-0257-082F0767E8D5}"/>
                </a:ext>
              </a:extLst>
            </p:cNvPr>
            <p:cNvSpPr>
              <a:spLocks noGrp="1" noRot="1" noMove="1" noResize="1" noEditPoints="1" noAdjustHandles="1" noChangeArrowheads="1" noChangeShapeType="1"/>
            </p:cNvSpPr>
            <p:nvPr/>
          </p:nvSpPr>
          <p:spPr>
            <a:xfrm flipH="1" flipV="1">
              <a:off x="12245298" y="9328628"/>
              <a:ext cx="6093597" cy="708608"/>
            </a:xfrm>
            <a:prstGeom prst="line">
              <a:avLst/>
            </a:prstGeom>
            <a:ln w="38100" cap="flat">
              <a:solidFill>
                <a:srgbClr val="F3F6FA"/>
              </a:solidFill>
              <a:prstDash val="solid"/>
              <a:headEnd type="none" w="sm" len="sm"/>
              <a:tailEnd type="none" w="sm" len="sm"/>
            </a:ln>
          </p:spPr>
          <p:txBody>
            <a:bodyPr/>
            <a:lstStyle/>
            <a:p>
              <a:endParaRPr lang="el-GR"/>
            </a:p>
          </p:txBody>
        </p:sp>
        <p:sp>
          <p:nvSpPr>
            <p:cNvPr id="13" name="Freeform 13">
              <a:extLst>
                <a:ext uri="{FF2B5EF4-FFF2-40B4-BE49-F238E27FC236}">
                  <a16:creationId xmlns:a16="http://schemas.microsoft.com/office/drawing/2014/main" id="{53C966BB-C40A-259B-19EE-30F5A1522283}"/>
                </a:ext>
              </a:extLst>
            </p:cNvPr>
            <p:cNvSpPr>
              <a:spLocks noGrp="1" noRot="1" noMove="1" noResize="1" noEditPoints="1" noAdjustHandles="1" noChangeArrowheads="1" noChangeShapeType="1"/>
            </p:cNvSpPr>
            <p:nvPr/>
          </p:nvSpPr>
          <p:spPr>
            <a:xfrm>
              <a:off x="378767" y="9258300"/>
              <a:ext cx="1509102" cy="646445"/>
            </a:xfrm>
            <a:custGeom>
              <a:avLst/>
              <a:gdLst/>
              <a:ahLst/>
              <a:cxnLst/>
              <a:rect l="l" t="t" r="r" b="b"/>
              <a:pathLst>
                <a:path w="1509102" h="646445">
                  <a:moveTo>
                    <a:pt x="0" y="0"/>
                  </a:moveTo>
                  <a:lnTo>
                    <a:pt x="1509102" y="0"/>
                  </a:lnTo>
                  <a:lnTo>
                    <a:pt x="1509102" y="646445"/>
                  </a:lnTo>
                  <a:lnTo>
                    <a:pt x="0" y="646445"/>
                  </a:lnTo>
                  <a:lnTo>
                    <a:pt x="0" y="0"/>
                  </a:lnTo>
                  <a:close/>
                </a:path>
              </a:pathLst>
            </a:custGeom>
            <a:blipFill>
              <a:blip r:embed="rId4"/>
              <a:stretch>
                <a:fillRect t="-60500" b="-72945"/>
              </a:stretch>
            </a:blipFill>
          </p:spPr>
          <p:txBody>
            <a:bodyPr/>
            <a:lstStyle/>
            <a:p>
              <a:endParaRPr lang="el-GR"/>
            </a:p>
          </p:txBody>
        </p:sp>
      </p:grpSp>
      <p:sp>
        <p:nvSpPr>
          <p:cNvPr id="3" name="TextBox 3">
            <a:extLst>
              <a:ext uri="{FF2B5EF4-FFF2-40B4-BE49-F238E27FC236}">
                <a16:creationId xmlns:a16="http://schemas.microsoft.com/office/drawing/2014/main" id="{BBB3A179-B987-1D69-4966-6851F67BC05E}"/>
              </a:ext>
            </a:extLst>
          </p:cNvPr>
          <p:cNvSpPr txBox="1"/>
          <p:nvPr/>
        </p:nvSpPr>
        <p:spPr>
          <a:xfrm>
            <a:off x="1028700" y="3314383"/>
            <a:ext cx="12242406" cy="5446235"/>
          </a:xfrm>
          <a:prstGeom prst="rect">
            <a:avLst/>
          </a:prstGeom>
        </p:spPr>
        <p:txBody>
          <a:bodyPr lIns="0" tIns="0" rIns="0" bIns="0" rtlCol="0" anchor="t">
            <a:spAutoFit/>
          </a:bodyPr>
          <a:lstStyle/>
          <a:p>
            <a:pPr marL="457200" indent="-457200">
              <a:lnSpc>
                <a:spcPct val="150000"/>
              </a:lnSpc>
              <a:buAutoNum type="arabicPeriod"/>
            </a:pPr>
            <a:r>
              <a:rPr lang="en-US" sz="4000" err="1">
                <a:solidFill>
                  <a:srgbClr val="0B1320"/>
                </a:solidFill>
                <a:latin typeface="Georgia Pro"/>
              </a:rPr>
              <a:t>Γενική</a:t>
            </a:r>
            <a:r>
              <a:rPr lang="en-US" sz="4000">
                <a:solidFill>
                  <a:srgbClr val="0B1320"/>
                </a:solidFill>
                <a:latin typeface="Georgia Pro"/>
              </a:rPr>
              <a:t> </a:t>
            </a:r>
            <a:r>
              <a:rPr lang="en-US" sz="4000" err="1">
                <a:solidFill>
                  <a:srgbClr val="0B1320"/>
                </a:solidFill>
                <a:latin typeface="Georgia Pro"/>
              </a:rPr>
              <a:t>Προκ</a:t>
            </a:r>
            <a:r>
              <a:rPr lang="en-US" sz="4000">
                <a:solidFill>
                  <a:srgbClr val="0B1320"/>
                </a:solidFill>
                <a:latin typeface="Georgia Pro"/>
              </a:rPr>
              <a:t>ατα</a:t>
            </a:r>
            <a:r>
              <a:rPr lang="en-US" sz="4000" err="1">
                <a:solidFill>
                  <a:srgbClr val="0B1320"/>
                </a:solidFill>
                <a:latin typeface="Georgia Pro"/>
              </a:rPr>
              <a:t>ρκτική</a:t>
            </a:r>
            <a:r>
              <a:rPr lang="en-US" sz="4000">
                <a:solidFill>
                  <a:srgbClr val="0B1320"/>
                </a:solidFill>
                <a:latin typeface="Georgia Pro"/>
              </a:rPr>
              <a:t> Διατύπωση</a:t>
            </a:r>
            <a:endParaRPr lang="en-US"/>
          </a:p>
          <a:p>
            <a:pPr marL="457200" indent="-457200">
              <a:lnSpc>
                <a:spcPct val="150000"/>
              </a:lnSpc>
              <a:buAutoNum type="arabicPeriod"/>
            </a:pPr>
            <a:r>
              <a:rPr lang="en-US" sz="4000">
                <a:solidFill>
                  <a:srgbClr val="0B1320"/>
                </a:solidFill>
                <a:latin typeface="Georgia Pro"/>
              </a:rPr>
              <a:t>Επα</a:t>
            </a:r>
            <a:r>
              <a:rPr lang="en-US" sz="4000" err="1">
                <a:solidFill>
                  <a:srgbClr val="0B1320"/>
                </a:solidFill>
                <a:latin typeface="Georgia Pro"/>
              </a:rPr>
              <a:t>γωγικός</a:t>
            </a:r>
            <a:r>
              <a:rPr lang="en-US" sz="4000">
                <a:solidFill>
                  <a:srgbClr val="0B1320"/>
                </a:solidFill>
                <a:latin typeface="Georgia Pro"/>
              </a:rPr>
              <a:t> </a:t>
            </a:r>
            <a:r>
              <a:rPr lang="en-US" sz="4000" err="1">
                <a:solidFill>
                  <a:srgbClr val="0B1320"/>
                </a:solidFill>
                <a:latin typeface="Georgia Pro"/>
              </a:rPr>
              <a:t>Πρόλογος</a:t>
            </a:r>
            <a:endParaRPr lang="en-US" sz="4000">
              <a:solidFill>
                <a:srgbClr val="0B1320"/>
              </a:solidFill>
              <a:latin typeface="Georgia Pro"/>
            </a:endParaRPr>
          </a:p>
          <a:p>
            <a:pPr marL="457200" indent="-457200">
              <a:lnSpc>
                <a:spcPct val="150000"/>
              </a:lnSpc>
              <a:buAutoNum type="arabicPeriod"/>
            </a:pPr>
            <a:r>
              <a:rPr lang="en-US" sz="4000" err="1">
                <a:solidFill>
                  <a:srgbClr val="0B1320"/>
                </a:solidFill>
                <a:latin typeface="Georgia Pro"/>
              </a:rPr>
              <a:t>Συγκριτικ</a:t>
            </a:r>
            <a:r>
              <a:rPr lang="en-US" sz="4000">
                <a:solidFill>
                  <a:srgbClr val="0B1320"/>
                </a:solidFill>
                <a:latin typeface="Georgia Pro"/>
              </a:rPr>
              <a:t>ός </a:t>
            </a:r>
            <a:r>
              <a:rPr lang="en-US" sz="4000" err="1">
                <a:solidFill>
                  <a:srgbClr val="0B1320"/>
                </a:solidFill>
                <a:latin typeface="Georgia Pro"/>
              </a:rPr>
              <a:t>Πρόλογος</a:t>
            </a:r>
          </a:p>
          <a:p>
            <a:pPr marL="457200" indent="-457200">
              <a:lnSpc>
                <a:spcPct val="150000"/>
              </a:lnSpc>
              <a:buAutoNum type="arabicPeriod"/>
            </a:pPr>
            <a:r>
              <a:rPr lang="en-US" sz="4000" err="1">
                <a:solidFill>
                  <a:srgbClr val="0B1320"/>
                </a:solidFill>
                <a:latin typeface="Georgia Pro"/>
              </a:rPr>
              <a:t>Δι</a:t>
            </a:r>
            <a:r>
              <a:rPr lang="en-US" sz="4000">
                <a:solidFill>
                  <a:srgbClr val="0B1320"/>
                </a:solidFill>
                <a:latin typeface="Georgia Pro"/>
              </a:rPr>
              <a:t>ασα</a:t>
            </a:r>
            <a:r>
              <a:rPr lang="en-US" sz="4000" err="1">
                <a:solidFill>
                  <a:srgbClr val="0B1320"/>
                </a:solidFill>
                <a:latin typeface="Georgia Pro"/>
              </a:rPr>
              <a:t>φητικός</a:t>
            </a:r>
            <a:r>
              <a:rPr lang="en-US" sz="4000">
                <a:solidFill>
                  <a:srgbClr val="0B1320"/>
                </a:solidFill>
                <a:latin typeface="Georgia Pro"/>
              </a:rPr>
              <a:t> </a:t>
            </a:r>
            <a:r>
              <a:rPr lang="en-US" sz="4000" err="1">
                <a:solidFill>
                  <a:srgbClr val="0B1320"/>
                </a:solidFill>
                <a:latin typeface="Georgia Pro"/>
              </a:rPr>
              <a:t>Πρόλογος</a:t>
            </a:r>
            <a:endParaRPr lang="en-US" sz="4000">
              <a:solidFill>
                <a:srgbClr val="0B1320"/>
              </a:solidFill>
              <a:latin typeface="Georgia Pro"/>
            </a:endParaRPr>
          </a:p>
          <a:p>
            <a:pPr marL="457200" indent="-457200">
              <a:lnSpc>
                <a:spcPct val="150000"/>
              </a:lnSpc>
              <a:buAutoNum type="arabicPeriod"/>
            </a:pPr>
            <a:r>
              <a:rPr lang="en-US" sz="4000" err="1">
                <a:solidFill>
                  <a:srgbClr val="0B1320"/>
                </a:solidFill>
                <a:latin typeface="Georgia Pro"/>
              </a:rPr>
              <a:t>Πρόλογος</a:t>
            </a:r>
            <a:r>
              <a:rPr lang="en-US" sz="4000">
                <a:solidFill>
                  <a:srgbClr val="0B1320"/>
                </a:solidFill>
                <a:latin typeface="Georgia Pro"/>
              </a:rPr>
              <a:t> - Ερωταπ</a:t>
            </a:r>
            <a:r>
              <a:rPr lang="en-US" sz="4000" err="1">
                <a:solidFill>
                  <a:srgbClr val="0B1320"/>
                </a:solidFill>
                <a:latin typeface="Georgia Pro"/>
              </a:rPr>
              <a:t>όκριση</a:t>
            </a:r>
            <a:endParaRPr lang="en-US" sz="4000">
              <a:solidFill>
                <a:srgbClr val="0B1320"/>
              </a:solidFill>
              <a:latin typeface="Georgia Pro"/>
            </a:endParaRPr>
          </a:p>
          <a:p>
            <a:pPr marL="457200" indent="-457200">
              <a:lnSpc>
                <a:spcPct val="150000"/>
              </a:lnSpc>
              <a:buAutoNum type="arabicPeriod"/>
            </a:pPr>
            <a:r>
              <a:rPr lang="en-US" sz="4000" err="1">
                <a:solidFill>
                  <a:srgbClr val="0B1320"/>
                </a:solidFill>
                <a:latin typeface="Georgia Pro"/>
              </a:rPr>
              <a:t>Πρόλογος</a:t>
            </a:r>
            <a:r>
              <a:rPr lang="en-US" sz="4000">
                <a:solidFill>
                  <a:srgbClr val="0B1320"/>
                </a:solidFill>
                <a:latin typeface="Georgia Pro"/>
              </a:rPr>
              <a:t> - </a:t>
            </a:r>
            <a:r>
              <a:rPr lang="en-US" sz="4000" err="1">
                <a:solidFill>
                  <a:srgbClr val="0B1320"/>
                </a:solidFill>
                <a:latin typeface="Georgia Pro"/>
              </a:rPr>
              <a:t>Αν</a:t>
            </a:r>
            <a:r>
              <a:rPr lang="en-US" sz="4000">
                <a:solidFill>
                  <a:srgbClr val="0B1320"/>
                </a:solidFill>
                <a:latin typeface="Georgia Pro"/>
              </a:rPr>
              <a:t>α</a:t>
            </a:r>
            <a:r>
              <a:rPr lang="en-US" sz="4000" err="1">
                <a:solidFill>
                  <a:srgbClr val="0B1320"/>
                </a:solidFill>
                <a:latin typeface="Georgia Pro"/>
              </a:rPr>
              <a:t>λογί</a:t>
            </a:r>
            <a:r>
              <a:rPr lang="en-US" sz="4000">
                <a:solidFill>
                  <a:srgbClr val="0B1320"/>
                </a:solidFill>
                <a:latin typeface="Georgia Pro"/>
              </a:rPr>
              <a:t>α / </a:t>
            </a:r>
            <a:r>
              <a:rPr lang="en-US" sz="4000" err="1">
                <a:solidFill>
                  <a:srgbClr val="0B1320"/>
                </a:solidFill>
                <a:latin typeface="Georgia Pro"/>
              </a:rPr>
              <a:t>Μετ</a:t>
            </a:r>
            <a:r>
              <a:rPr lang="en-US" sz="4000">
                <a:solidFill>
                  <a:srgbClr val="0B1320"/>
                </a:solidFill>
                <a:latin typeface="Georgia Pro"/>
              </a:rPr>
              <a:t>αφορά</a:t>
            </a:r>
          </a:p>
        </p:txBody>
      </p:sp>
      <p:sp>
        <p:nvSpPr>
          <p:cNvPr id="11" name="TextBox 11">
            <a:extLst>
              <a:ext uri="{FF2B5EF4-FFF2-40B4-BE49-F238E27FC236}">
                <a16:creationId xmlns:a16="http://schemas.microsoft.com/office/drawing/2014/main" id="{CBB90050-2235-2654-CA44-62793974F12C}"/>
              </a:ext>
            </a:extLst>
          </p:cNvPr>
          <p:cNvSpPr txBox="1"/>
          <p:nvPr/>
        </p:nvSpPr>
        <p:spPr>
          <a:xfrm>
            <a:off x="1028700" y="1549610"/>
            <a:ext cx="10529410" cy="1251368"/>
          </a:xfrm>
          <a:prstGeom prst="rect">
            <a:avLst/>
          </a:prstGeom>
        </p:spPr>
        <p:txBody>
          <a:bodyPr wrap="square" lIns="0" tIns="0" rIns="0" bIns="0" rtlCol="0" anchor="t">
            <a:spAutoFit/>
          </a:bodyPr>
          <a:lstStyle/>
          <a:p>
            <a:pPr>
              <a:lnSpc>
                <a:spcPts val="11256"/>
              </a:lnSpc>
            </a:pPr>
            <a:r>
              <a:rPr lang="en-US" sz="4800">
                <a:solidFill>
                  <a:srgbClr val="0B1320"/>
                </a:solidFill>
                <a:latin typeface="Georgia Pro Bold"/>
              </a:rPr>
              <a:t>Τα </a:t>
            </a:r>
            <a:r>
              <a:rPr lang="en-US" sz="4800" err="1">
                <a:solidFill>
                  <a:srgbClr val="0B1320"/>
                </a:solidFill>
                <a:latin typeface="Georgia Pro Bold"/>
              </a:rPr>
              <a:t>Είδη</a:t>
            </a:r>
            <a:r>
              <a:rPr lang="en-US" sz="4800">
                <a:solidFill>
                  <a:srgbClr val="0B1320"/>
                </a:solidFill>
                <a:latin typeface="Georgia Pro Bold"/>
              </a:rPr>
              <a:t> </a:t>
            </a:r>
            <a:r>
              <a:rPr lang="en-US" sz="4800" err="1">
                <a:solidFill>
                  <a:srgbClr val="0B1320"/>
                </a:solidFill>
                <a:latin typeface="Georgia Pro Bold"/>
              </a:rPr>
              <a:t>του</a:t>
            </a:r>
            <a:r>
              <a:rPr lang="en-US" sz="4800">
                <a:solidFill>
                  <a:srgbClr val="0B1320"/>
                </a:solidFill>
                <a:latin typeface="Georgia Pro Bold"/>
              </a:rPr>
              <a:t> </a:t>
            </a:r>
            <a:r>
              <a:rPr lang="en-US" sz="4800" err="1">
                <a:solidFill>
                  <a:srgbClr val="0B1320"/>
                </a:solidFill>
                <a:latin typeface="Georgia Pro Bold"/>
              </a:rPr>
              <a:t>Προλόγου</a:t>
            </a:r>
            <a:endParaRPr lang="en-US" sz="4800">
              <a:solidFill>
                <a:srgbClr val="0B1320"/>
              </a:solidFill>
              <a:latin typeface="Georgia Pro Bold"/>
            </a:endParaRPr>
          </a:p>
        </p:txBody>
      </p:sp>
    </p:spTree>
    <p:extLst>
      <p:ext uri="{BB962C8B-B14F-4D97-AF65-F5344CB8AC3E}">
        <p14:creationId xmlns:p14="http://schemas.microsoft.com/office/powerpoint/2010/main" val="390594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5" name="Ομάδα 24">
            <a:extLst>
              <a:ext uri="{FF2B5EF4-FFF2-40B4-BE49-F238E27FC236}">
                <a16:creationId xmlns:a16="http://schemas.microsoft.com/office/drawing/2014/main" id="{3B3DAAF3-6AC1-5CFD-54D0-B668D87F69B8}"/>
              </a:ext>
            </a:extLst>
          </p:cNvPr>
          <p:cNvGrpSpPr>
            <a:grpSpLocks noGrp="1" noUngrp="1" noRot="1" noMove="1" noResize="1"/>
          </p:cNvGrpSpPr>
          <p:nvPr/>
        </p:nvGrpSpPr>
        <p:grpSpPr>
          <a:xfrm>
            <a:off x="-971832" y="-649155"/>
            <a:ext cx="19317703" cy="12009683"/>
            <a:chOff x="-971832" y="-649155"/>
            <a:chExt cx="19317703" cy="12009683"/>
          </a:xfrm>
        </p:grpSpPr>
        <p:sp>
          <p:nvSpPr>
            <p:cNvPr id="24" name="Ελεύθερη σχεδίαση: Σχήμα 23">
              <a:extLst>
                <a:ext uri="{FF2B5EF4-FFF2-40B4-BE49-F238E27FC236}">
                  <a16:creationId xmlns:a16="http://schemas.microsoft.com/office/drawing/2014/main" id="{21546426-8BBB-D751-CE64-652EBE768FC0}"/>
                </a:ext>
              </a:extLst>
            </p:cNvPr>
            <p:cNvSpPr>
              <a:spLocks noGrp="1" noRot="1" noMove="1" noResize="1" noEditPoints="1" noAdjustHandles="1" noChangeArrowheads="1" noChangeShapeType="1"/>
            </p:cNvSpPr>
            <p:nvPr/>
          </p:nvSpPr>
          <p:spPr>
            <a:xfrm rot="20342694">
              <a:off x="-971832" y="4464455"/>
              <a:ext cx="2149036" cy="6434577"/>
            </a:xfrm>
            <a:custGeom>
              <a:avLst/>
              <a:gdLst>
                <a:gd name="connsiteX0" fmla="*/ 2149036 w 2149036"/>
                <a:gd name="connsiteY0" fmla="*/ 0 h 6434577"/>
                <a:gd name="connsiteX1" fmla="*/ 2149036 w 2149036"/>
                <a:gd name="connsiteY1" fmla="*/ 6434577 h 6434577"/>
                <a:gd name="connsiteX2" fmla="*/ 0 w 2149036"/>
                <a:gd name="connsiteY2" fmla="*/ 5611571 h 6434577"/>
              </a:gdLst>
              <a:ahLst/>
              <a:cxnLst>
                <a:cxn ang="0">
                  <a:pos x="connsiteX0" y="connsiteY0"/>
                </a:cxn>
                <a:cxn ang="0">
                  <a:pos x="connsiteX1" y="connsiteY1"/>
                </a:cxn>
                <a:cxn ang="0">
                  <a:pos x="connsiteX2" y="connsiteY2"/>
                </a:cxn>
              </a:cxnLst>
              <a:rect l="l" t="t" r="r" b="b"/>
              <a:pathLst>
                <a:path w="2149036" h="6434577">
                  <a:moveTo>
                    <a:pt x="2149036" y="0"/>
                  </a:moveTo>
                  <a:lnTo>
                    <a:pt x="2149036" y="6434577"/>
                  </a:lnTo>
                  <a:lnTo>
                    <a:pt x="0" y="5611571"/>
                  </a:lnTo>
                  <a:close/>
                </a:path>
              </a:pathLst>
            </a:custGeom>
            <a:solidFill>
              <a:srgbClr val="243742"/>
            </a:solidFill>
          </p:spPr>
          <p:txBody>
            <a:bodyPr wrap="square">
              <a:noAutofit/>
            </a:bodyPr>
            <a:lstStyle/>
            <a:p>
              <a:endParaRPr lang="el-GR"/>
            </a:p>
          </p:txBody>
        </p:sp>
        <p:sp>
          <p:nvSpPr>
            <p:cNvPr id="19" name="Ελεύθερη σχεδίαση: Σχήμα 18">
              <a:extLst>
                <a:ext uri="{FF2B5EF4-FFF2-40B4-BE49-F238E27FC236}">
                  <a16:creationId xmlns:a16="http://schemas.microsoft.com/office/drawing/2014/main" id="{F68E3ECF-910A-122D-0A6F-B43E28650174}"/>
                </a:ext>
              </a:extLst>
            </p:cNvPr>
            <p:cNvSpPr>
              <a:spLocks noGrp="1" noRot="1" noMove="1" noResize="1" noEditPoints="1" noAdjustHandles="1" noChangeArrowheads="1" noChangeShapeType="1"/>
            </p:cNvSpPr>
            <p:nvPr/>
          </p:nvSpPr>
          <p:spPr>
            <a:xfrm rot="5617796">
              <a:off x="8538182" y="-9210801"/>
              <a:ext cx="1246043" cy="18369335"/>
            </a:xfrm>
            <a:custGeom>
              <a:avLst/>
              <a:gdLst>
                <a:gd name="connsiteX0" fmla="*/ 1160321 w 1246043"/>
                <a:gd name="connsiteY0" fmla="*/ 18369335 h 18369335"/>
                <a:gd name="connsiteX1" fmla="*/ 0 w 1246043"/>
                <a:gd name="connsiteY1" fmla="*/ 79047 h 18369335"/>
                <a:gd name="connsiteX2" fmla="*/ 1246043 w 1246043"/>
                <a:gd name="connsiteY2" fmla="*/ 0 h 18369335"/>
                <a:gd name="connsiteX3" fmla="*/ 1246043 w 1246043"/>
                <a:gd name="connsiteY3" fmla="*/ 18369335 h 18369335"/>
              </a:gdLst>
              <a:ahLst/>
              <a:cxnLst>
                <a:cxn ang="0">
                  <a:pos x="connsiteX0" y="connsiteY0"/>
                </a:cxn>
                <a:cxn ang="0">
                  <a:pos x="connsiteX1" y="connsiteY1"/>
                </a:cxn>
                <a:cxn ang="0">
                  <a:pos x="connsiteX2" y="connsiteY2"/>
                </a:cxn>
                <a:cxn ang="0">
                  <a:pos x="connsiteX3" y="connsiteY3"/>
                </a:cxn>
              </a:cxnLst>
              <a:rect l="l" t="t" r="r" b="b"/>
              <a:pathLst>
                <a:path w="1246043" h="18369335">
                  <a:moveTo>
                    <a:pt x="1160321" y="18369335"/>
                  </a:moveTo>
                  <a:lnTo>
                    <a:pt x="0" y="79047"/>
                  </a:lnTo>
                  <a:lnTo>
                    <a:pt x="1246043" y="0"/>
                  </a:lnTo>
                  <a:lnTo>
                    <a:pt x="1246043" y="18369335"/>
                  </a:lnTo>
                  <a:close/>
                </a:path>
              </a:pathLst>
            </a:custGeom>
            <a:solidFill>
              <a:srgbClr val="243742"/>
            </a:solidFill>
          </p:spPr>
          <p:txBody>
            <a:bodyPr wrap="square">
              <a:noAutofit/>
            </a:bodyPr>
            <a:lstStyle/>
            <a:p>
              <a:endParaRPr lang="el-GR"/>
            </a:p>
          </p:txBody>
        </p:sp>
        <p:sp>
          <p:nvSpPr>
            <p:cNvPr id="12" name="Freeform 12"/>
            <p:cNvSpPr>
              <a:spLocks noGrp="1" noRot="1" noMove="1" noResize="1" noEditPoints="1" noAdjustHandles="1" noChangeArrowheads="1" noChangeShapeType="1"/>
            </p:cNvSpPr>
            <p:nvPr/>
          </p:nvSpPr>
          <p:spPr>
            <a:xfrm rot="-5400000" flipH="1" flipV="1">
              <a:off x="14615250" y="1512000"/>
              <a:ext cx="5184000" cy="2124000"/>
            </a:xfrm>
            <a:custGeom>
              <a:avLst/>
              <a:gdLst/>
              <a:ahLst/>
              <a:cxnLst/>
              <a:rect l="l" t="t" r="r" b="b"/>
              <a:pathLst>
                <a:path w="5830499" h="9190727">
                  <a:moveTo>
                    <a:pt x="5830499" y="9190727"/>
                  </a:moveTo>
                  <a:lnTo>
                    <a:pt x="0" y="9190727"/>
                  </a:lnTo>
                  <a:lnTo>
                    <a:pt x="0" y="0"/>
                  </a:lnTo>
                  <a:lnTo>
                    <a:pt x="5830499" y="0"/>
                  </a:lnTo>
                  <a:lnTo>
                    <a:pt x="5830499" y="9190727"/>
                  </a:lnTo>
                  <a:close/>
                </a:path>
              </a:pathLst>
            </a:custGeom>
            <a:blipFill>
              <a:blip>
                <a:alphaModFix amt="64000"/>
                <a:extLst>
                  <a:ext uri="{96DAC541-7B7A-43D3-8B79-37D633B846F1}">
                    <asvg:svgBlip xmlns:asvg="http://schemas.microsoft.com/office/drawing/2016/SVG/main" r:embed="rId2"/>
                  </a:ext>
                </a:extLst>
              </a:blip>
              <a:stretch>
                <a:fillRect l="-12912" t="-342018" r="-69160" b="9310"/>
              </a:stretch>
            </a:blipFill>
          </p:spPr>
          <p:txBody>
            <a:bodyPr/>
            <a:lstStyle/>
            <a:p>
              <a:endParaRPr lang="el-GR"/>
            </a:p>
          </p:txBody>
        </p:sp>
        <p:sp>
          <p:nvSpPr>
            <p:cNvPr id="13" name="AutoShape 13"/>
            <p:cNvSpPr>
              <a:spLocks noGrp="1" noRot="1" noMove="1" noResize="1" noEditPoints="1" noAdjustHandles="1" noChangeArrowheads="1" noChangeShapeType="1"/>
            </p:cNvSpPr>
            <p:nvPr/>
          </p:nvSpPr>
          <p:spPr>
            <a:xfrm>
              <a:off x="-64669" y="-50186"/>
              <a:ext cx="18253162" cy="545146"/>
            </a:xfrm>
            <a:prstGeom prst="line">
              <a:avLst/>
            </a:prstGeom>
            <a:ln w="38100" cap="flat">
              <a:solidFill>
                <a:srgbClr val="F3F6FA"/>
              </a:solidFill>
              <a:prstDash val="solid"/>
              <a:headEnd type="none" w="sm" len="sm"/>
              <a:tailEnd type="none" w="sm" len="sm"/>
            </a:ln>
          </p:spPr>
          <p:txBody>
            <a:bodyPr/>
            <a:lstStyle/>
            <a:p>
              <a:endParaRPr lang="el-GR"/>
            </a:p>
          </p:txBody>
        </p:sp>
        <p:sp>
          <p:nvSpPr>
            <p:cNvPr id="14" name="AutoShape 14"/>
            <p:cNvSpPr>
              <a:spLocks noGrp="1" noRot="1" noMove="1" noResize="1" noEditPoints="1" noAdjustHandles="1" noChangeArrowheads="1" noChangeShapeType="1"/>
            </p:cNvSpPr>
            <p:nvPr/>
          </p:nvSpPr>
          <p:spPr>
            <a:xfrm flipH="1" flipV="1">
              <a:off x="0" y="1850145"/>
              <a:ext cx="1028700" cy="9510383"/>
            </a:xfrm>
            <a:prstGeom prst="line">
              <a:avLst/>
            </a:prstGeom>
            <a:ln w="38100" cap="flat">
              <a:solidFill>
                <a:srgbClr val="243742"/>
              </a:solidFill>
              <a:prstDash val="solid"/>
              <a:headEnd type="none" w="sm" len="sm"/>
              <a:tailEnd type="none" w="sm" len="sm"/>
            </a:ln>
          </p:spPr>
          <p:txBody>
            <a:bodyPr/>
            <a:lstStyle/>
            <a:p>
              <a:endParaRPr lang="el-GR"/>
            </a:p>
          </p:txBody>
        </p:sp>
        <p:sp>
          <p:nvSpPr>
            <p:cNvPr id="15" name="Freeform 15"/>
            <p:cNvSpPr>
              <a:spLocks noGrp="1" noRot="1" noMove="1" noResize="1" noEditPoints="1" noAdjustHandles="1" noChangeArrowheads="1" noChangeShapeType="1"/>
            </p:cNvSpPr>
            <p:nvPr/>
          </p:nvSpPr>
          <p:spPr>
            <a:xfrm>
              <a:off x="378767" y="9258300"/>
              <a:ext cx="1509102" cy="646445"/>
            </a:xfrm>
            <a:custGeom>
              <a:avLst/>
              <a:gdLst/>
              <a:ahLst/>
              <a:cxnLst/>
              <a:rect l="l" t="t" r="r" b="b"/>
              <a:pathLst>
                <a:path w="1509102" h="646445">
                  <a:moveTo>
                    <a:pt x="0" y="0"/>
                  </a:moveTo>
                  <a:lnTo>
                    <a:pt x="1509102" y="0"/>
                  </a:lnTo>
                  <a:lnTo>
                    <a:pt x="1509102" y="646445"/>
                  </a:lnTo>
                  <a:lnTo>
                    <a:pt x="0" y="646445"/>
                  </a:lnTo>
                  <a:lnTo>
                    <a:pt x="0" y="0"/>
                  </a:lnTo>
                  <a:close/>
                </a:path>
              </a:pathLst>
            </a:custGeom>
            <a:blipFill>
              <a:blip r:embed="rId3"/>
              <a:stretch>
                <a:fillRect t="-66723" b="-66723"/>
              </a:stretch>
            </a:blipFill>
          </p:spPr>
          <p:txBody>
            <a:bodyPr/>
            <a:lstStyle/>
            <a:p>
              <a:endParaRPr lang="el-GR"/>
            </a:p>
          </p:txBody>
        </p:sp>
      </p:grpSp>
      <p:sp>
        <p:nvSpPr>
          <p:cNvPr id="2" name="TextBox 2"/>
          <p:cNvSpPr txBox="1"/>
          <p:nvPr/>
        </p:nvSpPr>
        <p:spPr>
          <a:xfrm>
            <a:off x="1356675" y="1372831"/>
            <a:ext cx="6953886" cy="1878463"/>
          </a:xfrm>
          <a:prstGeom prst="rect">
            <a:avLst/>
          </a:prstGeom>
        </p:spPr>
        <p:txBody>
          <a:bodyPr lIns="0" tIns="0" rIns="0" bIns="0" rtlCol="0" anchor="t">
            <a:spAutoFit/>
          </a:bodyPr>
          <a:lstStyle/>
          <a:p>
            <a:pPr>
              <a:lnSpc>
                <a:spcPts val="7679"/>
              </a:lnSpc>
              <a:spcBef>
                <a:spcPct val="0"/>
              </a:spcBef>
            </a:pPr>
            <a:r>
              <a:rPr lang="en-US" sz="4400" err="1">
                <a:solidFill>
                  <a:srgbClr val="0B1320"/>
                </a:solidFill>
                <a:latin typeface="Georgia Pro Bold"/>
              </a:rPr>
              <a:t>Γενική</a:t>
            </a:r>
            <a:r>
              <a:rPr lang="en-US" sz="4400">
                <a:solidFill>
                  <a:srgbClr val="0B1320"/>
                </a:solidFill>
                <a:latin typeface="Georgia Pro Bold"/>
              </a:rPr>
              <a:t> </a:t>
            </a:r>
            <a:r>
              <a:rPr lang="en-US" sz="4400" err="1">
                <a:solidFill>
                  <a:srgbClr val="0B1320"/>
                </a:solidFill>
                <a:latin typeface="Georgia Pro Bold"/>
              </a:rPr>
              <a:t>Προκ</a:t>
            </a:r>
            <a:r>
              <a:rPr lang="en-US" sz="4400">
                <a:solidFill>
                  <a:srgbClr val="0B1320"/>
                </a:solidFill>
                <a:latin typeface="Georgia Pro Bold"/>
              </a:rPr>
              <a:t>ατα</a:t>
            </a:r>
            <a:r>
              <a:rPr lang="en-US" sz="4400" err="1">
                <a:solidFill>
                  <a:srgbClr val="0B1320"/>
                </a:solidFill>
                <a:latin typeface="Georgia Pro Bold"/>
              </a:rPr>
              <a:t>ρκτική</a:t>
            </a:r>
            <a:r>
              <a:rPr lang="en-US" sz="4400">
                <a:solidFill>
                  <a:srgbClr val="0B1320"/>
                </a:solidFill>
                <a:latin typeface="Georgia Pro Bold"/>
              </a:rPr>
              <a:t> </a:t>
            </a:r>
            <a:r>
              <a:rPr lang="en-US" sz="4400" err="1">
                <a:solidFill>
                  <a:srgbClr val="0B1320"/>
                </a:solidFill>
                <a:latin typeface="Georgia Pro Bold"/>
              </a:rPr>
              <a:t>Δι</a:t>
            </a:r>
            <a:r>
              <a:rPr lang="en-US" sz="4400">
                <a:solidFill>
                  <a:srgbClr val="0B1320"/>
                </a:solidFill>
                <a:latin typeface="Georgia Pro Bold"/>
              </a:rPr>
              <a:t>α</a:t>
            </a:r>
            <a:r>
              <a:rPr lang="en-US" sz="4400" err="1">
                <a:solidFill>
                  <a:srgbClr val="0B1320"/>
                </a:solidFill>
                <a:latin typeface="Georgia Pro Bold"/>
              </a:rPr>
              <a:t>τύ</a:t>
            </a:r>
            <a:r>
              <a:rPr lang="en-US" sz="4400">
                <a:solidFill>
                  <a:srgbClr val="0B1320"/>
                </a:solidFill>
                <a:latin typeface="Georgia Pro Bold"/>
              </a:rPr>
              <a:t>π</a:t>
            </a:r>
            <a:r>
              <a:rPr lang="en-US" sz="4400" err="1">
                <a:solidFill>
                  <a:srgbClr val="0B1320"/>
                </a:solidFill>
                <a:latin typeface="Georgia Pro Bold"/>
              </a:rPr>
              <a:t>ωση</a:t>
            </a:r>
            <a:r>
              <a:rPr lang="en-US" sz="4400">
                <a:solidFill>
                  <a:srgbClr val="0B1320"/>
                </a:solidFill>
                <a:latin typeface="Georgia Pro Bold"/>
              </a:rPr>
              <a:t> </a:t>
            </a:r>
            <a:endParaRPr lang="en-US"/>
          </a:p>
        </p:txBody>
      </p:sp>
      <p:sp>
        <p:nvSpPr>
          <p:cNvPr id="3" name="TextBox 3"/>
          <p:cNvSpPr txBox="1"/>
          <p:nvPr/>
        </p:nvSpPr>
        <p:spPr>
          <a:xfrm>
            <a:off x="9139239" y="1372831"/>
            <a:ext cx="7502526" cy="849976"/>
          </a:xfrm>
          <a:prstGeom prst="rect">
            <a:avLst/>
          </a:prstGeom>
        </p:spPr>
        <p:txBody>
          <a:bodyPr wrap="square" lIns="0" tIns="0" rIns="0" bIns="0" rtlCol="0" anchor="t">
            <a:spAutoFit/>
          </a:bodyPr>
          <a:lstStyle/>
          <a:p>
            <a:pPr marL="457200" indent="-457200">
              <a:lnSpc>
                <a:spcPts val="7679"/>
              </a:lnSpc>
              <a:spcBef>
                <a:spcPct val="0"/>
              </a:spcBef>
              <a:buFont typeface="Arial"/>
              <a:buChar char="•"/>
            </a:pPr>
            <a:r>
              <a:rPr lang="en-US" sz="3200">
                <a:solidFill>
                  <a:srgbClr val="0B1320"/>
                </a:solidFill>
                <a:latin typeface="Georgia Pro Bold"/>
              </a:rPr>
              <a:t>π.χ. </a:t>
            </a:r>
            <a:r>
              <a:rPr lang="en-US" sz="3200" err="1">
                <a:solidFill>
                  <a:srgbClr val="0B1320"/>
                </a:solidFill>
                <a:latin typeface="Georgia Pro Bold"/>
              </a:rPr>
              <a:t>γι</a:t>
            </a:r>
            <a:r>
              <a:rPr lang="en-US" sz="3200">
                <a:solidFill>
                  <a:srgbClr val="0B1320"/>
                </a:solidFill>
                <a:latin typeface="Georgia Pro Bold"/>
              </a:rPr>
              <a:t>α </a:t>
            </a:r>
            <a:r>
              <a:rPr lang="en-US" sz="3200" err="1">
                <a:solidFill>
                  <a:srgbClr val="0B1320"/>
                </a:solidFill>
                <a:latin typeface="Georgia Pro Bold"/>
              </a:rPr>
              <a:t>νε</a:t>
            </a:r>
            <a:r>
              <a:rPr lang="en-US" sz="3200">
                <a:solidFill>
                  <a:srgbClr val="0B1320"/>
                </a:solidFill>
                <a:latin typeface="Georgia Pro Bold"/>
              </a:rPr>
              <a:t>α</a:t>
            </a:r>
            <a:r>
              <a:rPr lang="en-US" sz="3200" err="1">
                <a:solidFill>
                  <a:srgbClr val="0B1320"/>
                </a:solidFill>
                <a:latin typeface="Georgia Pro Bold"/>
              </a:rPr>
              <a:t>νική</a:t>
            </a:r>
            <a:r>
              <a:rPr lang="en-US" sz="3200">
                <a:solidFill>
                  <a:srgbClr val="0B1320"/>
                </a:solidFill>
                <a:latin typeface="Georgia Pro Bold"/>
              </a:rPr>
              <a:t> </a:t>
            </a:r>
            <a:r>
              <a:rPr lang="en-US" sz="3200" err="1">
                <a:solidFill>
                  <a:srgbClr val="0B1320"/>
                </a:solidFill>
                <a:latin typeface="Georgia Pro Bold"/>
              </a:rPr>
              <a:t>εγκλημ</a:t>
            </a:r>
            <a:r>
              <a:rPr lang="en-US" sz="3200">
                <a:solidFill>
                  <a:srgbClr val="0B1320"/>
                </a:solidFill>
                <a:latin typeface="Georgia Pro Bold"/>
              </a:rPr>
              <a:t>α</a:t>
            </a:r>
            <a:r>
              <a:rPr lang="en-US" sz="3200" err="1">
                <a:solidFill>
                  <a:srgbClr val="0B1320"/>
                </a:solidFill>
                <a:latin typeface="Georgia Pro Bold"/>
              </a:rPr>
              <a:t>τικότητ</a:t>
            </a:r>
            <a:r>
              <a:rPr lang="en-US" sz="3200">
                <a:solidFill>
                  <a:srgbClr val="0B1320"/>
                </a:solidFill>
                <a:latin typeface="Georgia Pro Bold"/>
              </a:rPr>
              <a:t>α</a:t>
            </a:r>
            <a:endParaRPr lang="en-US"/>
          </a:p>
        </p:txBody>
      </p:sp>
      <p:sp>
        <p:nvSpPr>
          <p:cNvPr id="4" name="TextBox 4"/>
          <p:cNvSpPr txBox="1"/>
          <p:nvPr/>
        </p:nvSpPr>
        <p:spPr>
          <a:xfrm>
            <a:off x="1356107" y="3496219"/>
            <a:ext cx="6953886" cy="4733604"/>
          </a:xfrm>
          <a:prstGeom prst="rect">
            <a:avLst/>
          </a:prstGeom>
        </p:spPr>
        <p:txBody>
          <a:bodyPr lIns="0" tIns="0" rIns="0" bIns="0" rtlCol="0" anchor="t">
            <a:spAutoFit/>
          </a:bodyPr>
          <a:lstStyle/>
          <a:p>
            <a:pPr algn="just">
              <a:spcBef>
                <a:spcPct val="20000"/>
              </a:spcBef>
              <a:spcAft>
                <a:spcPts val="600"/>
              </a:spcAft>
            </a:pPr>
            <a:r>
              <a:rPr lang="el-GR" sz="3200">
                <a:solidFill>
                  <a:srgbClr val="000000"/>
                </a:solidFill>
                <a:latin typeface="Corbel"/>
              </a:rPr>
              <a:t>Δικός μας συλλογισμός πάνω στο θέμα.</a:t>
            </a:r>
            <a:endParaRPr lang="en-US">
              <a:solidFill>
                <a:srgbClr val="000000"/>
              </a:solidFill>
              <a:latin typeface="Calibri"/>
              <a:ea typeface="Calibri"/>
              <a:cs typeface="Calibri"/>
            </a:endParaRPr>
          </a:p>
          <a:p>
            <a:pPr algn="just">
              <a:spcBef>
                <a:spcPct val="20000"/>
              </a:spcBef>
              <a:spcAft>
                <a:spcPts val="600"/>
              </a:spcAft>
            </a:pPr>
            <a:endParaRPr lang="en-US">
              <a:ea typeface="Calibri"/>
              <a:cs typeface="Calibri"/>
            </a:endParaRPr>
          </a:p>
          <a:p>
            <a:pPr algn="just">
              <a:spcBef>
                <a:spcPct val="20000"/>
              </a:spcBef>
              <a:spcAft>
                <a:spcPts val="600"/>
              </a:spcAft>
            </a:pPr>
            <a:r>
              <a:rPr lang="el-GR" sz="3200" i="1">
                <a:solidFill>
                  <a:srgbClr val="000000"/>
                </a:solidFill>
                <a:latin typeface="Corbel"/>
              </a:rPr>
              <a:t>Περιλαμβάνει:</a:t>
            </a:r>
            <a:endParaRPr lang="en-US" sz="3200" i="1">
              <a:solidFill>
                <a:srgbClr val="000000"/>
              </a:solidFill>
              <a:latin typeface="Corbel"/>
            </a:endParaRPr>
          </a:p>
          <a:p>
            <a:pPr marL="457200" indent="-457200">
              <a:spcBef>
                <a:spcPct val="20000"/>
              </a:spcBef>
              <a:spcAft>
                <a:spcPts val="600"/>
              </a:spcAft>
              <a:buFont typeface="Arial"/>
              <a:buChar char="•"/>
            </a:pPr>
            <a:r>
              <a:rPr lang="el-GR" sz="3200">
                <a:solidFill>
                  <a:srgbClr val="000000"/>
                </a:solidFill>
                <a:latin typeface="Corbel"/>
              </a:rPr>
              <a:t>εμπειρική επιβεβαίωση των δεδομένων</a:t>
            </a:r>
            <a:endParaRPr lang="en-US" sz="3200">
              <a:solidFill>
                <a:srgbClr val="000000"/>
              </a:solidFill>
              <a:latin typeface="Calibri"/>
              <a:ea typeface="Calibri"/>
              <a:cs typeface="Calibri"/>
            </a:endParaRPr>
          </a:p>
          <a:p>
            <a:pPr marL="457200" indent="-457200">
              <a:spcBef>
                <a:spcPct val="20000"/>
              </a:spcBef>
              <a:spcAft>
                <a:spcPts val="600"/>
              </a:spcAft>
              <a:buFont typeface="Arial"/>
              <a:buChar char="•"/>
            </a:pPr>
            <a:r>
              <a:rPr lang="el-GR" sz="3200">
                <a:solidFill>
                  <a:srgbClr val="000000"/>
                </a:solidFill>
                <a:latin typeface="Corbel"/>
              </a:rPr>
              <a:t>Γενική αιτιολόγηση</a:t>
            </a:r>
            <a:endParaRPr lang="en-US" sz="3200">
              <a:solidFill>
                <a:srgbClr val="000000"/>
              </a:solidFill>
              <a:latin typeface="Calibri"/>
              <a:ea typeface="Calibri"/>
              <a:cs typeface="Calibri"/>
            </a:endParaRPr>
          </a:p>
          <a:p>
            <a:pPr marL="457200" indent="-457200">
              <a:spcBef>
                <a:spcPct val="20000"/>
              </a:spcBef>
              <a:spcAft>
                <a:spcPts val="600"/>
              </a:spcAft>
              <a:buFont typeface="Arial"/>
              <a:buChar char="•"/>
            </a:pPr>
            <a:r>
              <a:rPr lang="el-GR" sz="3200">
                <a:solidFill>
                  <a:srgbClr val="000000"/>
                </a:solidFill>
                <a:latin typeface="Corbel"/>
              </a:rPr>
              <a:t>Μετάβαση</a:t>
            </a:r>
            <a:endParaRPr lang="en-US" sz="3200">
              <a:solidFill>
                <a:srgbClr val="000000"/>
              </a:solidFill>
              <a:latin typeface="Calibri"/>
              <a:ea typeface="Calibri"/>
              <a:cs typeface="Calibri"/>
            </a:endParaRPr>
          </a:p>
          <a:p>
            <a:pPr marL="457200" indent="-457200">
              <a:spcBef>
                <a:spcPct val="20000"/>
              </a:spcBef>
              <a:spcAft>
                <a:spcPts val="600"/>
              </a:spcAft>
              <a:buFont typeface="Arial"/>
              <a:buChar char="•"/>
            </a:pPr>
            <a:r>
              <a:rPr lang="el-GR" sz="3200">
                <a:solidFill>
                  <a:srgbClr val="000000"/>
                </a:solidFill>
                <a:latin typeface="Corbel"/>
              </a:rPr>
              <a:t>Αξιολόγηση</a:t>
            </a:r>
            <a:r>
              <a:rPr lang="en-US" sz="3200">
                <a:solidFill>
                  <a:srgbClr val="0B1320"/>
                </a:solidFill>
                <a:latin typeface="Georgia Pro"/>
              </a:rPr>
              <a:t> </a:t>
            </a:r>
            <a:endParaRPr lang="en-US" sz="3200">
              <a:ea typeface="Calibri"/>
              <a:cs typeface="Calibri"/>
            </a:endParaRPr>
          </a:p>
        </p:txBody>
      </p:sp>
      <p:sp>
        <p:nvSpPr>
          <p:cNvPr id="5" name="TextBox 5"/>
          <p:cNvSpPr txBox="1"/>
          <p:nvPr/>
        </p:nvSpPr>
        <p:spPr>
          <a:xfrm>
            <a:off x="8925310" y="2638969"/>
            <a:ext cx="7929246" cy="6437019"/>
          </a:xfrm>
          <a:prstGeom prst="rect">
            <a:avLst/>
          </a:prstGeom>
        </p:spPr>
        <p:txBody>
          <a:bodyPr wrap="square" lIns="0" tIns="0" rIns="0" bIns="0" rtlCol="0" anchor="t">
            <a:spAutoFit/>
          </a:bodyPr>
          <a:lstStyle/>
          <a:p>
            <a:pPr algn="just">
              <a:lnSpc>
                <a:spcPts val="4199"/>
              </a:lnSpc>
            </a:pPr>
            <a:r>
              <a:rPr lang="el-GR" sz="3200" i="1">
                <a:solidFill>
                  <a:srgbClr val="000000"/>
                </a:solidFill>
                <a:latin typeface="Corbel"/>
              </a:rPr>
              <a:t>Τα φαινόμενα νεανικής βίας και εγκληματικότητας τα τελευταία χρόνια σε παγκόσμιο επίπεδο έχουν λάβει επιδημικές διαστάσεις. Μάλιστα από πολλούς υποστηρίζεται πως αποτελεί την απάντηση της νεολαίας στην εισπραττόμενη βία μιας κοινωνίας χωρίς ηθικούς φραγμούς, ανθρωπιστικά ιδανικά, που πολλά υπόσχεται, αλλά στο τέλος λίγα προσφέρει στο νέο. Γι’ αυτό κρίνεται απαραίτητη η εμπεριστατωμένη ανάλυση του φαινομένου για την αποτελεσματικότερη αντιμετώπισή του.</a:t>
            </a:r>
            <a:endParaRPr lang="en-US" sz="3200">
              <a:ea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a:extLst>
            <a:ext uri="{FF2B5EF4-FFF2-40B4-BE49-F238E27FC236}">
              <a16:creationId xmlns:a16="http://schemas.microsoft.com/office/drawing/2014/main" id="{50AB8B61-E6D6-E8E4-6629-E9E658A3C8CE}"/>
            </a:ext>
          </a:extLst>
        </p:cNvPr>
        <p:cNvGrpSpPr/>
        <p:nvPr/>
      </p:nvGrpSpPr>
      <p:grpSpPr>
        <a:xfrm>
          <a:off x="0" y="0"/>
          <a:ext cx="0" cy="0"/>
          <a:chOff x="0" y="0"/>
          <a:chExt cx="0" cy="0"/>
        </a:xfrm>
      </p:grpSpPr>
      <p:grpSp>
        <p:nvGrpSpPr>
          <p:cNvPr id="25" name="Ομάδα 24">
            <a:extLst>
              <a:ext uri="{FF2B5EF4-FFF2-40B4-BE49-F238E27FC236}">
                <a16:creationId xmlns:a16="http://schemas.microsoft.com/office/drawing/2014/main" id="{BF0DBF84-D445-AD79-54F3-86199415D542}"/>
              </a:ext>
            </a:extLst>
          </p:cNvPr>
          <p:cNvGrpSpPr>
            <a:grpSpLocks noGrp="1" noUngrp="1" noRot="1" noMove="1" noResize="1"/>
          </p:cNvGrpSpPr>
          <p:nvPr/>
        </p:nvGrpSpPr>
        <p:grpSpPr>
          <a:xfrm>
            <a:off x="-971832" y="-649155"/>
            <a:ext cx="19317703" cy="12009683"/>
            <a:chOff x="-971832" y="-649155"/>
            <a:chExt cx="19317703" cy="12009683"/>
          </a:xfrm>
        </p:grpSpPr>
        <p:sp>
          <p:nvSpPr>
            <p:cNvPr id="24" name="Ελεύθερη σχεδίαση: Σχήμα 23">
              <a:extLst>
                <a:ext uri="{FF2B5EF4-FFF2-40B4-BE49-F238E27FC236}">
                  <a16:creationId xmlns:a16="http://schemas.microsoft.com/office/drawing/2014/main" id="{F6273977-96D3-9C25-1C6D-7070020850FF}"/>
                </a:ext>
              </a:extLst>
            </p:cNvPr>
            <p:cNvSpPr>
              <a:spLocks noGrp="1" noRot="1" noMove="1" noResize="1" noEditPoints="1" noAdjustHandles="1" noChangeArrowheads="1" noChangeShapeType="1"/>
            </p:cNvSpPr>
            <p:nvPr/>
          </p:nvSpPr>
          <p:spPr>
            <a:xfrm rot="20342694">
              <a:off x="-971832" y="4464455"/>
              <a:ext cx="2149036" cy="6434577"/>
            </a:xfrm>
            <a:custGeom>
              <a:avLst/>
              <a:gdLst>
                <a:gd name="connsiteX0" fmla="*/ 2149036 w 2149036"/>
                <a:gd name="connsiteY0" fmla="*/ 0 h 6434577"/>
                <a:gd name="connsiteX1" fmla="*/ 2149036 w 2149036"/>
                <a:gd name="connsiteY1" fmla="*/ 6434577 h 6434577"/>
                <a:gd name="connsiteX2" fmla="*/ 0 w 2149036"/>
                <a:gd name="connsiteY2" fmla="*/ 5611571 h 6434577"/>
              </a:gdLst>
              <a:ahLst/>
              <a:cxnLst>
                <a:cxn ang="0">
                  <a:pos x="connsiteX0" y="connsiteY0"/>
                </a:cxn>
                <a:cxn ang="0">
                  <a:pos x="connsiteX1" y="connsiteY1"/>
                </a:cxn>
                <a:cxn ang="0">
                  <a:pos x="connsiteX2" y="connsiteY2"/>
                </a:cxn>
              </a:cxnLst>
              <a:rect l="l" t="t" r="r" b="b"/>
              <a:pathLst>
                <a:path w="2149036" h="6434577">
                  <a:moveTo>
                    <a:pt x="2149036" y="0"/>
                  </a:moveTo>
                  <a:lnTo>
                    <a:pt x="2149036" y="6434577"/>
                  </a:lnTo>
                  <a:lnTo>
                    <a:pt x="0" y="5611571"/>
                  </a:lnTo>
                  <a:close/>
                </a:path>
              </a:pathLst>
            </a:custGeom>
            <a:solidFill>
              <a:srgbClr val="243742"/>
            </a:solidFill>
          </p:spPr>
          <p:txBody>
            <a:bodyPr wrap="square">
              <a:noAutofit/>
            </a:bodyPr>
            <a:lstStyle/>
            <a:p>
              <a:endParaRPr lang="el-GR"/>
            </a:p>
          </p:txBody>
        </p:sp>
        <p:sp>
          <p:nvSpPr>
            <p:cNvPr id="19" name="Ελεύθερη σχεδίαση: Σχήμα 18">
              <a:extLst>
                <a:ext uri="{FF2B5EF4-FFF2-40B4-BE49-F238E27FC236}">
                  <a16:creationId xmlns:a16="http://schemas.microsoft.com/office/drawing/2014/main" id="{D1279EE4-8CDA-E413-09EC-1064822D274B}"/>
                </a:ext>
              </a:extLst>
            </p:cNvPr>
            <p:cNvSpPr>
              <a:spLocks noGrp="1" noRot="1" noMove="1" noResize="1" noEditPoints="1" noAdjustHandles="1" noChangeArrowheads="1" noChangeShapeType="1"/>
            </p:cNvSpPr>
            <p:nvPr/>
          </p:nvSpPr>
          <p:spPr>
            <a:xfrm rot="5617796">
              <a:off x="8538182" y="-9210801"/>
              <a:ext cx="1246043" cy="18369335"/>
            </a:xfrm>
            <a:custGeom>
              <a:avLst/>
              <a:gdLst>
                <a:gd name="connsiteX0" fmla="*/ 1160321 w 1246043"/>
                <a:gd name="connsiteY0" fmla="*/ 18369335 h 18369335"/>
                <a:gd name="connsiteX1" fmla="*/ 0 w 1246043"/>
                <a:gd name="connsiteY1" fmla="*/ 79047 h 18369335"/>
                <a:gd name="connsiteX2" fmla="*/ 1246043 w 1246043"/>
                <a:gd name="connsiteY2" fmla="*/ 0 h 18369335"/>
                <a:gd name="connsiteX3" fmla="*/ 1246043 w 1246043"/>
                <a:gd name="connsiteY3" fmla="*/ 18369335 h 18369335"/>
              </a:gdLst>
              <a:ahLst/>
              <a:cxnLst>
                <a:cxn ang="0">
                  <a:pos x="connsiteX0" y="connsiteY0"/>
                </a:cxn>
                <a:cxn ang="0">
                  <a:pos x="connsiteX1" y="connsiteY1"/>
                </a:cxn>
                <a:cxn ang="0">
                  <a:pos x="connsiteX2" y="connsiteY2"/>
                </a:cxn>
                <a:cxn ang="0">
                  <a:pos x="connsiteX3" y="connsiteY3"/>
                </a:cxn>
              </a:cxnLst>
              <a:rect l="l" t="t" r="r" b="b"/>
              <a:pathLst>
                <a:path w="1246043" h="18369335">
                  <a:moveTo>
                    <a:pt x="1160321" y="18369335"/>
                  </a:moveTo>
                  <a:lnTo>
                    <a:pt x="0" y="79047"/>
                  </a:lnTo>
                  <a:lnTo>
                    <a:pt x="1246043" y="0"/>
                  </a:lnTo>
                  <a:lnTo>
                    <a:pt x="1246043" y="18369335"/>
                  </a:lnTo>
                  <a:close/>
                </a:path>
              </a:pathLst>
            </a:custGeom>
            <a:solidFill>
              <a:srgbClr val="243742"/>
            </a:solidFill>
          </p:spPr>
          <p:txBody>
            <a:bodyPr wrap="square">
              <a:noAutofit/>
            </a:bodyPr>
            <a:lstStyle/>
            <a:p>
              <a:endParaRPr lang="el-GR"/>
            </a:p>
          </p:txBody>
        </p:sp>
        <p:sp>
          <p:nvSpPr>
            <p:cNvPr id="12" name="Freeform 12">
              <a:extLst>
                <a:ext uri="{FF2B5EF4-FFF2-40B4-BE49-F238E27FC236}">
                  <a16:creationId xmlns:a16="http://schemas.microsoft.com/office/drawing/2014/main" id="{991FD06D-24DF-4355-1416-4442E42B05C9}"/>
                </a:ext>
              </a:extLst>
            </p:cNvPr>
            <p:cNvSpPr>
              <a:spLocks noGrp="1" noRot="1" noMove="1" noResize="1" noEditPoints="1" noAdjustHandles="1" noChangeArrowheads="1" noChangeShapeType="1"/>
            </p:cNvSpPr>
            <p:nvPr/>
          </p:nvSpPr>
          <p:spPr>
            <a:xfrm rot="-5400000" flipH="1" flipV="1">
              <a:off x="14615250" y="1512000"/>
              <a:ext cx="5184000" cy="2124000"/>
            </a:xfrm>
            <a:custGeom>
              <a:avLst/>
              <a:gdLst/>
              <a:ahLst/>
              <a:cxnLst/>
              <a:rect l="l" t="t" r="r" b="b"/>
              <a:pathLst>
                <a:path w="5830499" h="9190727">
                  <a:moveTo>
                    <a:pt x="5830499" y="9190727"/>
                  </a:moveTo>
                  <a:lnTo>
                    <a:pt x="0" y="9190727"/>
                  </a:lnTo>
                  <a:lnTo>
                    <a:pt x="0" y="0"/>
                  </a:lnTo>
                  <a:lnTo>
                    <a:pt x="5830499" y="0"/>
                  </a:lnTo>
                  <a:lnTo>
                    <a:pt x="5830499" y="9190727"/>
                  </a:lnTo>
                  <a:close/>
                </a:path>
              </a:pathLst>
            </a:custGeom>
            <a:blipFill>
              <a:blip>
                <a:alphaModFix amt="64000"/>
                <a:extLst>
                  <a:ext uri="{96DAC541-7B7A-43D3-8B79-37D633B846F1}">
                    <asvg:svgBlip xmlns:asvg="http://schemas.microsoft.com/office/drawing/2016/SVG/main" r:embed="rId2"/>
                  </a:ext>
                </a:extLst>
              </a:blip>
              <a:stretch>
                <a:fillRect l="-12912" t="-342018" r="-69160" b="9310"/>
              </a:stretch>
            </a:blipFill>
          </p:spPr>
          <p:txBody>
            <a:bodyPr/>
            <a:lstStyle/>
            <a:p>
              <a:endParaRPr lang="el-GR"/>
            </a:p>
          </p:txBody>
        </p:sp>
        <p:sp>
          <p:nvSpPr>
            <p:cNvPr id="13" name="AutoShape 13">
              <a:extLst>
                <a:ext uri="{FF2B5EF4-FFF2-40B4-BE49-F238E27FC236}">
                  <a16:creationId xmlns:a16="http://schemas.microsoft.com/office/drawing/2014/main" id="{411B6FEA-44DA-2866-8EE0-D3AE86673408}"/>
                </a:ext>
              </a:extLst>
            </p:cNvPr>
            <p:cNvSpPr>
              <a:spLocks noGrp="1" noRot="1" noMove="1" noResize="1" noEditPoints="1" noAdjustHandles="1" noChangeArrowheads="1" noChangeShapeType="1"/>
            </p:cNvSpPr>
            <p:nvPr/>
          </p:nvSpPr>
          <p:spPr>
            <a:xfrm>
              <a:off x="-64669" y="-50186"/>
              <a:ext cx="18253162" cy="545146"/>
            </a:xfrm>
            <a:prstGeom prst="line">
              <a:avLst/>
            </a:prstGeom>
            <a:ln w="38100" cap="flat">
              <a:solidFill>
                <a:srgbClr val="F3F6FA"/>
              </a:solidFill>
              <a:prstDash val="solid"/>
              <a:headEnd type="none" w="sm" len="sm"/>
              <a:tailEnd type="none" w="sm" len="sm"/>
            </a:ln>
          </p:spPr>
          <p:txBody>
            <a:bodyPr/>
            <a:lstStyle/>
            <a:p>
              <a:endParaRPr lang="el-GR"/>
            </a:p>
          </p:txBody>
        </p:sp>
        <p:sp>
          <p:nvSpPr>
            <p:cNvPr id="14" name="AutoShape 14">
              <a:extLst>
                <a:ext uri="{FF2B5EF4-FFF2-40B4-BE49-F238E27FC236}">
                  <a16:creationId xmlns:a16="http://schemas.microsoft.com/office/drawing/2014/main" id="{C0CD38BD-B877-79CD-ED38-87497313074C}"/>
                </a:ext>
              </a:extLst>
            </p:cNvPr>
            <p:cNvSpPr>
              <a:spLocks noGrp="1" noRot="1" noMove="1" noResize="1" noEditPoints="1" noAdjustHandles="1" noChangeArrowheads="1" noChangeShapeType="1"/>
            </p:cNvSpPr>
            <p:nvPr/>
          </p:nvSpPr>
          <p:spPr>
            <a:xfrm flipH="1" flipV="1">
              <a:off x="0" y="1850145"/>
              <a:ext cx="1028700" cy="9510383"/>
            </a:xfrm>
            <a:prstGeom prst="line">
              <a:avLst/>
            </a:prstGeom>
            <a:ln w="38100" cap="flat">
              <a:solidFill>
                <a:srgbClr val="243742"/>
              </a:solidFill>
              <a:prstDash val="solid"/>
              <a:headEnd type="none" w="sm" len="sm"/>
              <a:tailEnd type="none" w="sm" len="sm"/>
            </a:ln>
          </p:spPr>
          <p:txBody>
            <a:bodyPr/>
            <a:lstStyle/>
            <a:p>
              <a:endParaRPr lang="el-GR"/>
            </a:p>
          </p:txBody>
        </p:sp>
        <p:sp>
          <p:nvSpPr>
            <p:cNvPr id="15" name="Freeform 15">
              <a:extLst>
                <a:ext uri="{FF2B5EF4-FFF2-40B4-BE49-F238E27FC236}">
                  <a16:creationId xmlns:a16="http://schemas.microsoft.com/office/drawing/2014/main" id="{32E1786B-7E18-2193-C9AB-8A2391417120}"/>
                </a:ext>
              </a:extLst>
            </p:cNvPr>
            <p:cNvSpPr>
              <a:spLocks noGrp="1" noRot="1" noMove="1" noResize="1" noEditPoints="1" noAdjustHandles="1" noChangeArrowheads="1" noChangeShapeType="1"/>
            </p:cNvSpPr>
            <p:nvPr/>
          </p:nvSpPr>
          <p:spPr>
            <a:xfrm>
              <a:off x="378767" y="9258300"/>
              <a:ext cx="1509102" cy="646445"/>
            </a:xfrm>
            <a:custGeom>
              <a:avLst/>
              <a:gdLst/>
              <a:ahLst/>
              <a:cxnLst/>
              <a:rect l="l" t="t" r="r" b="b"/>
              <a:pathLst>
                <a:path w="1509102" h="646445">
                  <a:moveTo>
                    <a:pt x="0" y="0"/>
                  </a:moveTo>
                  <a:lnTo>
                    <a:pt x="1509102" y="0"/>
                  </a:lnTo>
                  <a:lnTo>
                    <a:pt x="1509102" y="646445"/>
                  </a:lnTo>
                  <a:lnTo>
                    <a:pt x="0" y="646445"/>
                  </a:lnTo>
                  <a:lnTo>
                    <a:pt x="0" y="0"/>
                  </a:lnTo>
                  <a:close/>
                </a:path>
              </a:pathLst>
            </a:custGeom>
            <a:blipFill>
              <a:blip r:embed="rId3"/>
              <a:stretch>
                <a:fillRect t="-66723" b="-66723"/>
              </a:stretch>
            </a:blipFill>
          </p:spPr>
          <p:txBody>
            <a:bodyPr/>
            <a:lstStyle/>
            <a:p>
              <a:endParaRPr lang="el-GR"/>
            </a:p>
          </p:txBody>
        </p:sp>
      </p:grpSp>
      <p:sp>
        <p:nvSpPr>
          <p:cNvPr id="2" name="TextBox 2">
            <a:extLst>
              <a:ext uri="{FF2B5EF4-FFF2-40B4-BE49-F238E27FC236}">
                <a16:creationId xmlns:a16="http://schemas.microsoft.com/office/drawing/2014/main" id="{28FFE379-2CE2-9875-6C46-21B688682EB2}"/>
              </a:ext>
            </a:extLst>
          </p:cNvPr>
          <p:cNvSpPr txBox="1"/>
          <p:nvPr/>
        </p:nvSpPr>
        <p:spPr>
          <a:xfrm>
            <a:off x="1356675" y="1372831"/>
            <a:ext cx="6953886" cy="891013"/>
          </a:xfrm>
          <a:prstGeom prst="rect">
            <a:avLst/>
          </a:prstGeom>
        </p:spPr>
        <p:txBody>
          <a:bodyPr lIns="0" tIns="0" rIns="0" bIns="0" rtlCol="0" anchor="t">
            <a:spAutoFit/>
          </a:bodyPr>
          <a:lstStyle/>
          <a:p>
            <a:pPr>
              <a:lnSpc>
                <a:spcPts val="7679"/>
              </a:lnSpc>
              <a:spcBef>
                <a:spcPct val="0"/>
              </a:spcBef>
            </a:pPr>
            <a:r>
              <a:rPr lang="en-US" sz="4400">
                <a:solidFill>
                  <a:srgbClr val="0B1320"/>
                </a:solidFill>
                <a:latin typeface="Georgia Pro Bold"/>
              </a:rPr>
              <a:t>Επα</a:t>
            </a:r>
            <a:r>
              <a:rPr lang="en-US" sz="4400" err="1">
                <a:solidFill>
                  <a:srgbClr val="0B1320"/>
                </a:solidFill>
                <a:latin typeface="Georgia Pro Bold"/>
              </a:rPr>
              <a:t>γωγικός</a:t>
            </a:r>
            <a:r>
              <a:rPr lang="en-US" sz="4400">
                <a:solidFill>
                  <a:srgbClr val="0B1320"/>
                </a:solidFill>
                <a:latin typeface="Georgia Pro Bold"/>
              </a:rPr>
              <a:t> </a:t>
            </a:r>
            <a:r>
              <a:rPr lang="en-US" sz="4400" err="1">
                <a:solidFill>
                  <a:srgbClr val="0B1320"/>
                </a:solidFill>
                <a:latin typeface="Georgia Pro Bold"/>
              </a:rPr>
              <a:t>Πρόλογος</a:t>
            </a:r>
            <a:endParaRPr lang="en-US" err="1"/>
          </a:p>
        </p:txBody>
      </p:sp>
      <p:sp>
        <p:nvSpPr>
          <p:cNvPr id="3" name="TextBox 3">
            <a:extLst>
              <a:ext uri="{FF2B5EF4-FFF2-40B4-BE49-F238E27FC236}">
                <a16:creationId xmlns:a16="http://schemas.microsoft.com/office/drawing/2014/main" id="{860282ED-3131-62C1-ECA2-6286CD9F4891}"/>
              </a:ext>
            </a:extLst>
          </p:cNvPr>
          <p:cNvSpPr txBox="1"/>
          <p:nvPr/>
        </p:nvSpPr>
        <p:spPr>
          <a:xfrm>
            <a:off x="9413559" y="1388071"/>
            <a:ext cx="7136766" cy="2035237"/>
          </a:xfrm>
          <a:prstGeom prst="rect">
            <a:avLst/>
          </a:prstGeom>
        </p:spPr>
        <p:txBody>
          <a:bodyPr wrap="square" lIns="0" tIns="0" rIns="0" bIns="0" rtlCol="0" anchor="t">
            <a:spAutoFit/>
          </a:bodyPr>
          <a:lstStyle/>
          <a:p>
            <a:pPr marL="571500" indent="-571500">
              <a:spcBef>
                <a:spcPct val="20000"/>
              </a:spcBef>
              <a:spcAft>
                <a:spcPts val="600"/>
              </a:spcAft>
              <a:buFont typeface="Arial"/>
              <a:buChar char="•"/>
            </a:pPr>
            <a:r>
              <a:rPr lang="el-GR" sz="3600" b="1">
                <a:solidFill>
                  <a:srgbClr val="000000"/>
                </a:solidFill>
                <a:latin typeface="Georgia Pro Bold"/>
              </a:rPr>
              <a:t>π.χ. για το AIDS και την αντιμετώπισή του.</a:t>
            </a:r>
            <a:endParaRPr lang="en-US" sz="3600" b="1">
              <a:latin typeface="Georgia Pro Bold"/>
              <a:ea typeface="Calibri"/>
              <a:cs typeface="Calibri"/>
            </a:endParaRPr>
          </a:p>
          <a:p>
            <a:pPr>
              <a:lnSpc>
                <a:spcPts val="7679"/>
              </a:lnSpc>
              <a:spcBef>
                <a:spcPct val="0"/>
              </a:spcBef>
            </a:pPr>
            <a:endParaRPr lang="en-US" sz="3200">
              <a:solidFill>
                <a:srgbClr val="0B1320"/>
              </a:solidFill>
              <a:latin typeface="Georgia Pro Bold"/>
            </a:endParaRPr>
          </a:p>
        </p:txBody>
      </p:sp>
      <p:sp>
        <p:nvSpPr>
          <p:cNvPr id="4" name="TextBox 4">
            <a:extLst>
              <a:ext uri="{FF2B5EF4-FFF2-40B4-BE49-F238E27FC236}">
                <a16:creationId xmlns:a16="http://schemas.microsoft.com/office/drawing/2014/main" id="{CBE74F13-C043-BFD4-7280-0395A1568ECA}"/>
              </a:ext>
            </a:extLst>
          </p:cNvPr>
          <p:cNvSpPr txBox="1"/>
          <p:nvPr/>
        </p:nvSpPr>
        <p:spPr>
          <a:xfrm>
            <a:off x="1356107" y="2490379"/>
            <a:ext cx="6450966" cy="5309043"/>
          </a:xfrm>
          <a:prstGeom prst="rect">
            <a:avLst/>
          </a:prstGeom>
        </p:spPr>
        <p:txBody>
          <a:bodyPr wrap="square" lIns="0" tIns="0" rIns="0" bIns="0" rtlCol="0" anchor="t">
            <a:spAutoFit/>
          </a:bodyPr>
          <a:lstStyle/>
          <a:p>
            <a:pPr algn="just">
              <a:lnSpc>
                <a:spcPct val="150000"/>
              </a:lnSpc>
              <a:spcBef>
                <a:spcPct val="20000"/>
              </a:spcBef>
              <a:spcAft>
                <a:spcPts val="600"/>
              </a:spcAft>
            </a:pPr>
            <a:r>
              <a:rPr lang="el-GR" sz="3200" i="1">
                <a:solidFill>
                  <a:srgbClr val="000000"/>
                </a:solidFill>
                <a:latin typeface="Corbel"/>
              </a:rPr>
              <a:t>Έμπνευση από:</a:t>
            </a:r>
            <a:endParaRPr lang="en-US" sz="3200" i="1">
              <a:solidFill>
                <a:srgbClr val="000000"/>
              </a:solidFill>
              <a:latin typeface="Corbel"/>
            </a:endParaRPr>
          </a:p>
          <a:p>
            <a:pPr marL="285750" indent="-285750" algn="just">
              <a:lnSpc>
                <a:spcPct val="150000"/>
              </a:lnSpc>
              <a:spcBef>
                <a:spcPct val="20000"/>
              </a:spcBef>
              <a:spcAft>
                <a:spcPts val="600"/>
              </a:spcAft>
              <a:buFont typeface="Arial,Sans-Serif"/>
              <a:buChar char="•"/>
            </a:pPr>
            <a:r>
              <a:rPr lang="el-GR" sz="3200">
                <a:solidFill>
                  <a:srgbClr val="000000"/>
                </a:solidFill>
                <a:latin typeface="Corbel"/>
              </a:rPr>
              <a:t>επίκαιρο γεγονός </a:t>
            </a:r>
            <a:endParaRPr lang="en-US" sz="3200">
              <a:solidFill>
                <a:srgbClr val="000000"/>
              </a:solidFill>
              <a:latin typeface="Corbel"/>
            </a:endParaRPr>
          </a:p>
          <a:p>
            <a:pPr marL="285750" indent="-285750" algn="just">
              <a:lnSpc>
                <a:spcPct val="150000"/>
              </a:lnSpc>
              <a:spcBef>
                <a:spcPct val="20000"/>
              </a:spcBef>
              <a:spcAft>
                <a:spcPts val="600"/>
              </a:spcAft>
              <a:buFont typeface="Arial,Sans-Serif"/>
              <a:buChar char="•"/>
            </a:pPr>
            <a:r>
              <a:rPr lang="el-GR" sz="3200">
                <a:solidFill>
                  <a:srgbClr val="000000"/>
                </a:solidFill>
                <a:latin typeface="Corbel"/>
              </a:rPr>
              <a:t>ιδέα κάποιου βιβλίου </a:t>
            </a:r>
            <a:endParaRPr lang="en-US" sz="3200">
              <a:solidFill>
                <a:srgbClr val="000000"/>
              </a:solidFill>
              <a:latin typeface="Corbel"/>
              <a:ea typeface="Calibri"/>
              <a:cs typeface="Calibri"/>
            </a:endParaRPr>
          </a:p>
          <a:p>
            <a:pPr marL="285750" indent="-285750" algn="just">
              <a:lnSpc>
                <a:spcPct val="150000"/>
              </a:lnSpc>
              <a:spcBef>
                <a:spcPct val="20000"/>
              </a:spcBef>
              <a:spcAft>
                <a:spcPts val="600"/>
              </a:spcAft>
              <a:buFont typeface="Arial,Sans-Serif"/>
              <a:buChar char="•"/>
            </a:pPr>
            <a:r>
              <a:rPr lang="el-GR" sz="3200">
                <a:solidFill>
                  <a:srgbClr val="000000"/>
                </a:solidFill>
                <a:latin typeface="Corbel"/>
              </a:rPr>
              <a:t>στίχους ποιήματος</a:t>
            </a:r>
            <a:endParaRPr lang="en-US" sz="3200">
              <a:solidFill>
                <a:srgbClr val="000000"/>
              </a:solidFill>
              <a:latin typeface="Corbel"/>
              <a:ea typeface="Calibri"/>
              <a:cs typeface="Calibri"/>
            </a:endParaRPr>
          </a:p>
          <a:p>
            <a:pPr marL="285750" indent="-285750" algn="just">
              <a:lnSpc>
                <a:spcPct val="150000"/>
              </a:lnSpc>
              <a:spcBef>
                <a:spcPct val="20000"/>
              </a:spcBef>
              <a:spcAft>
                <a:spcPts val="600"/>
              </a:spcAft>
              <a:buFont typeface="Arial,Sans-Serif"/>
              <a:buChar char="•"/>
            </a:pPr>
            <a:r>
              <a:rPr lang="el-GR" sz="3200">
                <a:solidFill>
                  <a:srgbClr val="000000"/>
                </a:solidFill>
                <a:latin typeface="Corbel"/>
              </a:rPr>
              <a:t>στοιχεία στατιστικών μελετών </a:t>
            </a:r>
            <a:endParaRPr lang="en-US" sz="3200">
              <a:solidFill>
                <a:srgbClr val="000000"/>
              </a:solidFill>
              <a:latin typeface="Corbel"/>
              <a:ea typeface="Calibri"/>
              <a:cs typeface="Calibri"/>
            </a:endParaRPr>
          </a:p>
          <a:p>
            <a:pPr marL="285750" indent="-285750" algn="just">
              <a:lnSpc>
                <a:spcPct val="150000"/>
              </a:lnSpc>
              <a:spcBef>
                <a:spcPct val="20000"/>
              </a:spcBef>
              <a:spcAft>
                <a:spcPts val="600"/>
              </a:spcAft>
              <a:buFont typeface="Arial,Sans-Serif"/>
              <a:buChar char="•"/>
            </a:pPr>
            <a:r>
              <a:rPr lang="el-GR" sz="3200">
                <a:solidFill>
                  <a:srgbClr val="000000"/>
                </a:solidFill>
                <a:latin typeface="Corbel"/>
              </a:rPr>
              <a:t>θέμα κινηματογραφικής ταινίας</a:t>
            </a:r>
            <a:endParaRPr lang="en-US" sz="3200">
              <a:ea typeface="Calibri"/>
              <a:cs typeface="Calibri"/>
            </a:endParaRPr>
          </a:p>
        </p:txBody>
      </p:sp>
      <p:sp>
        <p:nvSpPr>
          <p:cNvPr id="5" name="TextBox 5">
            <a:extLst>
              <a:ext uri="{FF2B5EF4-FFF2-40B4-BE49-F238E27FC236}">
                <a16:creationId xmlns:a16="http://schemas.microsoft.com/office/drawing/2014/main" id="{B51DB924-9A7B-2531-2D83-20E4A7AA3172}"/>
              </a:ext>
            </a:extLst>
          </p:cNvPr>
          <p:cNvSpPr txBox="1"/>
          <p:nvPr/>
        </p:nvSpPr>
        <p:spPr>
          <a:xfrm>
            <a:off x="8285230" y="2593249"/>
            <a:ext cx="8569326" cy="7514237"/>
          </a:xfrm>
          <a:prstGeom prst="rect">
            <a:avLst/>
          </a:prstGeom>
        </p:spPr>
        <p:txBody>
          <a:bodyPr wrap="square" lIns="0" tIns="0" rIns="0" bIns="0" rtlCol="0" anchor="t">
            <a:spAutoFit/>
          </a:bodyPr>
          <a:lstStyle/>
          <a:p>
            <a:pPr algn="just">
              <a:lnSpc>
                <a:spcPts val="4199"/>
              </a:lnSpc>
            </a:pPr>
            <a:r>
              <a:rPr lang="el-GR" sz="3200" i="1">
                <a:solidFill>
                  <a:srgbClr val="000000"/>
                </a:solidFill>
                <a:latin typeface="Corbel"/>
              </a:rPr>
              <a:t>"Στα έκτα γενέθλια της Κατερίνας η μητέρα της έφερε στο νοσοκομείο όπου νοσηλευόταν δύο ίδιες τούρτες: «Στη μια», ξέρετε, «θα σβήσει τα κεράκια», εξήγησε. Μόνο οι μυημένοι στον κόσμο του AIDS κατάλαβαν τι ήθελε να πει. Ήξερε ότι κανείς δεν θα θελήσει να φάει από μια τούρτα που πάνω της έσβησε τα κεράκια ένα παιδί που αργοπεθαίνει από τον ιό". Έτσι τιτλοφορείτο το κύριο άρθρο μιας εφημερίδας πριν από λίγο καιρό με σκοπό να επισημάνει τις εφιαλτικές διαστάσεις που λαμβάνει σήμερα η εξάπλωση της νόσου αυτής. Θεωρείται επομένως αναγκαία η εμπεριστατωμένη θεώρηση του θέματος, προκειμένου να καθοριστεί η στάση μας απέναντί του.</a:t>
            </a:r>
            <a:endParaRPr lang="en-US" sz="3200">
              <a:ea typeface="Calibri"/>
              <a:cs typeface="Calibri"/>
            </a:endParaRPr>
          </a:p>
        </p:txBody>
      </p:sp>
    </p:spTree>
    <p:extLst>
      <p:ext uri="{BB962C8B-B14F-4D97-AF65-F5344CB8AC3E}">
        <p14:creationId xmlns:p14="http://schemas.microsoft.com/office/powerpoint/2010/main" val="3066998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a:extLst>
            <a:ext uri="{FF2B5EF4-FFF2-40B4-BE49-F238E27FC236}">
              <a16:creationId xmlns:a16="http://schemas.microsoft.com/office/drawing/2014/main" id="{2064E354-F991-E3B1-3AA6-0C8401AE5BCF}"/>
            </a:ext>
          </a:extLst>
        </p:cNvPr>
        <p:cNvGrpSpPr/>
        <p:nvPr/>
      </p:nvGrpSpPr>
      <p:grpSpPr>
        <a:xfrm>
          <a:off x="0" y="0"/>
          <a:ext cx="0" cy="0"/>
          <a:chOff x="0" y="0"/>
          <a:chExt cx="0" cy="0"/>
        </a:xfrm>
      </p:grpSpPr>
      <p:grpSp>
        <p:nvGrpSpPr>
          <p:cNvPr id="25" name="Ομάδα 24">
            <a:extLst>
              <a:ext uri="{FF2B5EF4-FFF2-40B4-BE49-F238E27FC236}">
                <a16:creationId xmlns:a16="http://schemas.microsoft.com/office/drawing/2014/main" id="{8DE20A36-0999-1E2C-0CDD-119EC7CFA1B9}"/>
              </a:ext>
            </a:extLst>
          </p:cNvPr>
          <p:cNvGrpSpPr>
            <a:grpSpLocks noGrp="1" noUngrp="1" noRot="1" noMove="1" noResize="1"/>
          </p:cNvGrpSpPr>
          <p:nvPr/>
        </p:nvGrpSpPr>
        <p:grpSpPr>
          <a:xfrm>
            <a:off x="-971832" y="-649155"/>
            <a:ext cx="19317703" cy="12009683"/>
            <a:chOff x="-971832" y="-649155"/>
            <a:chExt cx="19317703" cy="12009683"/>
          </a:xfrm>
        </p:grpSpPr>
        <p:sp>
          <p:nvSpPr>
            <p:cNvPr id="24" name="Ελεύθερη σχεδίαση: Σχήμα 23">
              <a:extLst>
                <a:ext uri="{FF2B5EF4-FFF2-40B4-BE49-F238E27FC236}">
                  <a16:creationId xmlns:a16="http://schemas.microsoft.com/office/drawing/2014/main" id="{DA0C0F67-F3F6-706A-CD8C-BC30E052F2A2}"/>
                </a:ext>
              </a:extLst>
            </p:cNvPr>
            <p:cNvSpPr>
              <a:spLocks noGrp="1" noRot="1" noMove="1" noResize="1" noEditPoints="1" noAdjustHandles="1" noChangeArrowheads="1" noChangeShapeType="1"/>
            </p:cNvSpPr>
            <p:nvPr/>
          </p:nvSpPr>
          <p:spPr>
            <a:xfrm rot="20342694">
              <a:off x="-971832" y="4464455"/>
              <a:ext cx="2149036" cy="6434577"/>
            </a:xfrm>
            <a:custGeom>
              <a:avLst/>
              <a:gdLst>
                <a:gd name="connsiteX0" fmla="*/ 2149036 w 2149036"/>
                <a:gd name="connsiteY0" fmla="*/ 0 h 6434577"/>
                <a:gd name="connsiteX1" fmla="*/ 2149036 w 2149036"/>
                <a:gd name="connsiteY1" fmla="*/ 6434577 h 6434577"/>
                <a:gd name="connsiteX2" fmla="*/ 0 w 2149036"/>
                <a:gd name="connsiteY2" fmla="*/ 5611571 h 6434577"/>
              </a:gdLst>
              <a:ahLst/>
              <a:cxnLst>
                <a:cxn ang="0">
                  <a:pos x="connsiteX0" y="connsiteY0"/>
                </a:cxn>
                <a:cxn ang="0">
                  <a:pos x="connsiteX1" y="connsiteY1"/>
                </a:cxn>
                <a:cxn ang="0">
                  <a:pos x="connsiteX2" y="connsiteY2"/>
                </a:cxn>
              </a:cxnLst>
              <a:rect l="l" t="t" r="r" b="b"/>
              <a:pathLst>
                <a:path w="2149036" h="6434577">
                  <a:moveTo>
                    <a:pt x="2149036" y="0"/>
                  </a:moveTo>
                  <a:lnTo>
                    <a:pt x="2149036" y="6434577"/>
                  </a:lnTo>
                  <a:lnTo>
                    <a:pt x="0" y="5611571"/>
                  </a:lnTo>
                  <a:close/>
                </a:path>
              </a:pathLst>
            </a:custGeom>
            <a:solidFill>
              <a:srgbClr val="243742"/>
            </a:solidFill>
          </p:spPr>
          <p:txBody>
            <a:bodyPr wrap="square">
              <a:noAutofit/>
            </a:bodyPr>
            <a:lstStyle/>
            <a:p>
              <a:endParaRPr lang="el-GR"/>
            </a:p>
          </p:txBody>
        </p:sp>
        <p:sp>
          <p:nvSpPr>
            <p:cNvPr id="19" name="Ελεύθερη σχεδίαση: Σχήμα 18">
              <a:extLst>
                <a:ext uri="{FF2B5EF4-FFF2-40B4-BE49-F238E27FC236}">
                  <a16:creationId xmlns:a16="http://schemas.microsoft.com/office/drawing/2014/main" id="{FB26672C-060C-D5F1-09C7-B77506FDE18B}"/>
                </a:ext>
              </a:extLst>
            </p:cNvPr>
            <p:cNvSpPr>
              <a:spLocks noGrp="1" noRot="1" noMove="1" noResize="1" noEditPoints="1" noAdjustHandles="1" noChangeArrowheads="1" noChangeShapeType="1"/>
            </p:cNvSpPr>
            <p:nvPr/>
          </p:nvSpPr>
          <p:spPr>
            <a:xfrm rot="5617796">
              <a:off x="8538182" y="-9210801"/>
              <a:ext cx="1246043" cy="18369335"/>
            </a:xfrm>
            <a:custGeom>
              <a:avLst/>
              <a:gdLst>
                <a:gd name="connsiteX0" fmla="*/ 1160321 w 1246043"/>
                <a:gd name="connsiteY0" fmla="*/ 18369335 h 18369335"/>
                <a:gd name="connsiteX1" fmla="*/ 0 w 1246043"/>
                <a:gd name="connsiteY1" fmla="*/ 79047 h 18369335"/>
                <a:gd name="connsiteX2" fmla="*/ 1246043 w 1246043"/>
                <a:gd name="connsiteY2" fmla="*/ 0 h 18369335"/>
                <a:gd name="connsiteX3" fmla="*/ 1246043 w 1246043"/>
                <a:gd name="connsiteY3" fmla="*/ 18369335 h 18369335"/>
              </a:gdLst>
              <a:ahLst/>
              <a:cxnLst>
                <a:cxn ang="0">
                  <a:pos x="connsiteX0" y="connsiteY0"/>
                </a:cxn>
                <a:cxn ang="0">
                  <a:pos x="connsiteX1" y="connsiteY1"/>
                </a:cxn>
                <a:cxn ang="0">
                  <a:pos x="connsiteX2" y="connsiteY2"/>
                </a:cxn>
                <a:cxn ang="0">
                  <a:pos x="connsiteX3" y="connsiteY3"/>
                </a:cxn>
              </a:cxnLst>
              <a:rect l="l" t="t" r="r" b="b"/>
              <a:pathLst>
                <a:path w="1246043" h="18369335">
                  <a:moveTo>
                    <a:pt x="1160321" y="18369335"/>
                  </a:moveTo>
                  <a:lnTo>
                    <a:pt x="0" y="79047"/>
                  </a:lnTo>
                  <a:lnTo>
                    <a:pt x="1246043" y="0"/>
                  </a:lnTo>
                  <a:lnTo>
                    <a:pt x="1246043" y="18369335"/>
                  </a:lnTo>
                  <a:close/>
                </a:path>
              </a:pathLst>
            </a:custGeom>
            <a:solidFill>
              <a:srgbClr val="243742"/>
            </a:solidFill>
          </p:spPr>
          <p:txBody>
            <a:bodyPr wrap="square">
              <a:noAutofit/>
            </a:bodyPr>
            <a:lstStyle/>
            <a:p>
              <a:endParaRPr lang="el-GR"/>
            </a:p>
          </p:txBody>
        </p:sp>
        <p:sp>
          <p:nvSpPr>
            <p:cNvPr id="12" name="Freeform 12">
              <a:extLst>
                <a:ext uri="{FF2B5EF4-FFF2-40B4-BE49-F238E27FC236}">
                  <a16:creationId xmlns:a16="http://schemas.microsoft.com/office/drawing/2014/main" id="{354E2242-F6D6-ADF9-D3C6-E1BA3C1645FE}"/>
                </a:ext>
              </a:extLst>
            </p:cNvPr>
            <p:cNvSpPr>
              <a:spLocks noGrp="1" noRot="1" noMove="1" noResize="1" noEditPoints="1" noAdjustHandles="1" noChangeArrowheads="1" noChangeShapeType="1"/>
            </p:cNvSpPr>
            <p:nvPr/>
          </p:nvSpPr>
          <p:spPr>
            <a:xfrm rot="-5400000" flipH="1" flipV="1">
              <a:off x="14615250" y="1512000"/>
              <a:ext cx="5184000" cy="2124000"/>
            </a:xfrm>
            <a:custGeom>
              <a:avLst/>
              <a:gdLst/>
              <a:ahLst/>
              <a:cxnLst/>
              <a:rect l="l" t="t" r="r" b="b"/>
              <a:pathLst>
                <a:path w="5830499" h="9190727">
                  <a:moveTo>
                    <a:pt x="5830499" y="9190727"/>
                  </a:moveTo>
                  <a:lnTo>
                    <a:pt x="0" y="9190727"/>
                  </a:lnTo>
                  <a:lnTo>
                    <a:pt x="0" y="0"/>
                  </a:lnTo>
                  <a:lnTo>
                    <a:pt x="5830499" y="0"/>
                  </a:lnTo>
                  <a:lnTo>
                    <a:pt x="5830499" y="9190727"/>
                  </a:lnTo>
                  <a:close/>
                </a:path>
              </a:pathLst>
            </a:custGeom>
            <a:blipFill>
              <a:blip>
                <a:alphaModFix amt="64000"/>
                <a:extLst>
                  <a:ext uri="{96DAC541-7B7A-43D3-8B79-37D633B846F1}">
                    <asvg:svgBlip xmlns:asvg="http://schemas.microsoft.com/office/drawing/2016/SVG/main" r:embed="rId2"/>
                  </a:ext>
                </a:extLst>
              </a:blip>
              <a:stretch>
                <a:fillRect l="-12912" t="-342018" r="-69160" b="9310"/>
              </a:stretch>
            </a:blipFill>
          </p:spPr>
          <p:txBody>
            <a:bodyPr/>
            <a:lstStyle/>
            <a:p>
              <a:endParaRPr lang="el-GR"/>
            </a:p>
          </p:txBody>
        </p:sp>
        <p:sp>
          <p:nvSpPr>
            <p:cNvPr id="13" name="AutoShape 13">
              <a:extLst>
                <a:ext uri="{FF2B5EF4-FFF2-40B4-BE49-F238E27FC236}">
                  <a16:creationId xmlns:a16="http://schemas.microsoft.com/office/drawing/2014/main" id="{CE935E85-AF3D-DF83-9986-F2DC5EBD9D3E}"/>
                </a:ext>
              </a:extLst>
            </p:cNvPr>
            <p:cNvSpPr>
              <a:spLocks noGrp="1" noRot="1" noMove="1" noResize="1" noEditPoints="1" noAdjustHandles="1" noChangeArrowheads="1" noChangeShapeType="1"/>
            </p:cNvSpPr>
            <p:nvPr/>
          </p:nvSpPr>
          <p:spPr>
            <a:xfrm>
              <a:off x="-64669" y="-50186"/>
              <a:ext cx="18253162" cy="545146"/>
            </a:xfrm>
            <a:prstGeom prst="line">
              <a:avLst/>
            </a:prstGeom>
            <a:ln w="38100" cap="flat">
              <a:solidFill>
                <a:srgbClr val="F3F6FA"/>
              </a:solidFill>
              <a:prstDash val="solid"/>
              <a:headEnd type="none" w="sm" len="sm"/>
              <a:tailEnd type="none" w="sm" len="sm"/>
            </a:ln>
          </p:spPr>
          <p:txBody>
            <a:bodyPr/>
            <a:lstStyle/>
            <a:p>
              <a:endParaRPr lang="el-GR"/>
            </a:p>
          </p:txBody>
        </p:sp>
        <p:sp>
          <p:nvSpPr>
            <p:cNvPr id="14" name="AutoShape 14">
              <a:extLst>
                <a:ext uri="{FF2B5EF4-FFF2-40B4-BE49-F238E27FC236}">
                  <a16:creationId xmlns:a16="http://schemas.microsoft.com/office/drawing/2014/main" id="{EF807977-C1E9-3527-9F5D-95FC1887FC6B}"/>
                </a:ext>
              </a:extLst>
            </p:cNvPr>
            <p:cNvSpPr>
              <a:spLocks noGrp="1" noRot="1" noMove="1" noResize="1" noEditPoints="1" noAdjustHandles="1" noChangeArrowheads="1" noChangeShapeType="1"/>
            </p:cNvSpPr>
            <p:nvPr/>
          </p:nvSpPr>
          <p:spPr>
            <a:xfrm flipH="1" flipV="1">
              <a:off x="0" y="1850145"/>
              <a:ext cx="1028700" cy="9510383"/>
            </a:xfrm>
            <a:prstGeom prst="line">
              <a:avLst/>
            </a:prstGeom>
            <a:ln w="38100" cap="flat">
              <a:solidFill>
                <a:srgbClr val="243742"/>
              </a:solidFill>
              <a:prstDash val="solid"/>
              <a:headEnd type="none" w="sm" len="sm"/>
              <a:tailEnd type="none" w="sm" len="sm"/>
            </a:ln>
          </p:spPr>
          <p:txBody>
            <a:bodyPr/>
            <a:lstStyle/>
            <a:p>
              <a:endParaRPr lang="el-GR"/>
            </a:p>
          </p:txBody>
        </p:sp>
        <p:sp>
          <p:nvSpPr>
            <p:cNvPr id="15" name="Freeform 15">
              <a:extLst>
                <a:ext uri="{FF2B5EF4-FFF2-40B4-BE49-F238E27FC236}">
                  <a16:creationId xmlns:a16="http://schemas.microsoft.com/office/drawing/2014/main" id="{DD48D002-F79D-2DF2-8C66-8344E2B5050F}"/>
                </a:ext>
              </a:extLst>
            </p:cNvPr>
            <p:cNvSpPr>
              <a:spLocks noGrp="1" noRot="1" noMove="1" noResize="1" noEditPoints="1" noAdjustHandles="1" noChangeArrowheads="1" noChangeShapeType="1"/>
            </p:cNvSpPr>
            <p:nvPr/>
          </p:nvSpPr>
          <p:spPr>
            <a:xfrm>
              <a:off x="378767" y="9258300"/>
              <a:ext cx="1509102" cy="646445"/>
            </a:xfrm>
            <a:custGeom>
              <a:avLst/>
              <a:gdLst/>
              <a:ahLst/>
              <a:cxnLst/>
              <a:rect l="l" t="t" r="r" b="b"/>
              <a:pathLst>
                <a:path w="1509102" h="646445">
                  <a:moveTo>
                    <a:pt x="0" y="0"/>
                  </a:moveTo>
                  <a:lnTo>
                    <a:pt x="1509102" y="0"/>
                  </a:lnTo>
                  <a:lnTo>
                    <a:pt x="1509102" y="646445"/>
                  </a:lnTo>
                  <a:lnTo>
                    <a:pt x="0" y="646445"/>
                  </a:lnTo>
                  <a:lnTo>
                    <a:pt x="0" y="0"/>
                  </a:lnTo>
                  <a:close/>
                </a:path>
              </a:pathLst>
            </a:custGeom>
            <a:blipFill>
              <a:blip r:embed="rId3"/>
              <a:stretch>
                <a:fillRect t="-66723" b="-66723"/>
              </a:stretch>
            </a:blipFill>
          </p:spPr>
          <p:txBody>
            <a:bodyPr/>
            <a:lstStyle/>
            <a:p>
              <a:endParaRPr lang="el-GR"/>
            </a:p>
          </p:txBody>
        </p:sp>
      </p:grpSp>
      <p:sp>
        <p:nvSpPr>
          <p:cNvPr id="2" name="TextBox 2">
            <a:extLst>
              <a:ext uri="{FF2B5EF4-FFF2-40B4-BE49-F238E27FC236}">
                <a16:creationId xmlns:a16="http://schemas.microsoft.com/office/drawing/2014/main" id="{30B41987-BF25-BDF9-1EDA-E98C65803A4C}"/>
              </a:ext>
            </a:extLst>
          </p:cNvPr>
          <p:cNvSpPr txBox="1"/>
          <p:nvPr/>
        </p:nvSpPr>
        <p:spPr>
          <a:xfrm>
            <a:off x="823275" y="1388071"/>
            <a:ext cx="6953886" cy="891013"/>
          </a:xfrm>
          <a:prstGeom prst="rect">
            <a:avLst/>
          </a:prstGeom>
        </p:spPr>
        <p:txBody>
          <a:bodyPr lIns="0" tIns="0" rIns="0" bIns="0" rtlCol="0" anchor="t">
            <a:spAutoFit/>
          </a:bodyPr>
          <a:lstStyle/>
          <a:p>
            <a:pPr>
              <a:lnSpc>
                <a:spcPts val="7679"/>
              </a:lnSpc>
              <a:spcBef>
                <a:spcPct val="0"/>
              </a:spcBef>
            </a:pPr>
            <a:r>
              <a:rPr lang="en-US" sz="4400" err="1">
                <a:solidFill>
                  <a:srgbClr val="0B1320"/>
                </a:solidFill>
                <a:latin typeface="Georgia Pro Bold"/>
              </a:rPr>
              <a:t>Συγκριτικός</a:t>
            </a:r>
            <a:r>
              <a:rPr lang="en-US" sz="4400">
                <a:solidFill>
                  <a:srgbClr val="0B1320"/>
                </a:solidFill>
                <a:latin typeface="Georgia Pro Bold"/>
              </a:rPr>
              <a:t>  </a:t>
            </a:r>
            <a:r>
              <a:rPr lang="en-US" sz="4400" err="1">
                <a:solidFill>
                  <a:srgbClr val="0B1320"/>
                </a:solidFill>
                <a:latin typeface="Georgia Pro Bold"/>
              </a:rPr>
              <a:t>Πρόλογος</a:t>
            </a:r>
            <a:endParaRPr lang="en-US" err="1"/>
          </a:p>
        </p:txBody>
      </p:sp>
      <p:sp>
        <p:nvSpPr>
          <p:cNvPr id="3" name="TextBox 3">
            <a:extLst>
              <a:ext uri="{FF2B5EF4-FFF2-40B4-BE49-F238E27FC236}">
                <a16:creationId xmlns:a16="http://schemas.microsoft.com/office/drawing/2014/main" id="{54EAB42A-048C-A2A4-19D5-72E5FBBA7CA3}"/>
              </a:ext>
            </a:extLst>
          </p:cNvPr>
          <p:cNvSpPr txBox="1"/>
          <p:nvPr/>
        </p:nvSpPr>
        <p:spPr>
          <a:xfrm>
            <a:off x="9535479" y="1449031"/>
            <a:ext cx="7136766" cy="2284536"/>
          </a:xfrm>
          <a:prstGeom prst="rect">
            <a:avLst/>
          </a:prstGeom>
        </p:spPr>
        <p:txBody>
          <a:bodyPr wrap="square" lIns="0" tIns="0" rIns="0" bIns="0" rtlCol="0" anchor="t">
            <a:spAutoFit/>
          </a:bodyPr>
          <a:lstStyle/>
          <a:p>
            <a:pPr marL="571500" indent="-571500">
              <a:spcBef>
                <a:spcPct val="20000"/>
              </a:spcBef>
              <a:spcAft>
                <a:spcPts val="600"/>
              </a:spcAft>
              <a:buFont typeface="Arial"/>
              <a:buChar char="•"/>
            </a:pPr>
            <a:r>
              <a:rPr lang="el-GR" sz="3600">
                <a:solidFill>
                  <a:srgbClr val="000000"/>
                </a:solidFill>
                <a:latin typeface="Georgia Pro Bold"/>
              </a:rPr>
              <a:t>π.χ. για τη μόδα</a:t>
            </a:r>
            <a:endParaRPr lang="en-US" sz="3600">
              <a:latin typeface="Georgia Pro Bold"/>
            </a:endParaRPr>
          </a:p>
          <a:p>
            <a:pPr>
              <a:spcBef>
                <a:spcPct val="20000"/>
              </a:spcBef>
              <a:spcAft>
                <a:spcPts val="600"/>
              </a:spcAft>
            </a:pPr>
            <a:endParaRPr lang="el-GR" sz="3600" b="1">
              <a:latin typeface="Georgia Pro Bold"/>
              <a:ea typeface="Calibri"/>
              <a:cs typeface="Calibri"/>
            </a:endParaRPr>
          </a:p>
          <a:p>
            <a:pPr>
              <a:lnSpc>
                <a:spcPts val="7679"/>
              </a:lnSpc>
              <a:spcBef>
                <a:spcPct val="0"/>
              </a:spcBef>
            </a:pPr>
            <a:endParaRPr lang="en-US" sz="3200">
              <a:solidFill>
                <a:srgbClr val="0B1320"/>
              </a:solidFill>
              <a:latin typeface="Georgia Pro Bold"/>
            </a:endParaRPr>
          </a:p>
        </p:txBody>
      </p:sp>
      <p:sp>
        <p:nvSpPr>
          <p:cNvPr id="4" name="TextBox 4">
            <a:extLst>
              <a:ext uri="{FF2B5EF4-FFF2-40B4-BE49-F238E27FC236}">
                <a16:creationId xmlns:a16="http://schemas.microsoft.com/office/drawing/2014/main" id="{5980D5EE-BEC7-FBB8-71B2-86B2C596F69C}"/>
              </a:ext>
            </a:extLst>
          </p:cNvPr>
          <p:cNvSpPr txBox="1"/>
          <p:nvPr/>
        </p:nvSpPr>
        <p:spPr>
          <a:xfrm>
            <a:off x="822707" y="2429419"/>
            <a:ext cx="6984366" cy="3130088"/>
          </a:xfrm>
          <a:prstGeom prst="rect">
            <a:avLst/>
          </a:prstGeom>
        </p:spPr>
        <p:txBody>
          <a:bodyPr wrap="square" lIns="0" tIns="0" rIns="0" bIns="0" rtlCol="0" anchor="t">
            <a:spAutoFit/>
          </a:bodyPr>
          <a:lstStyle/>
          <a:p>
            <a:pPr>
              <a:spcBef>
                <a:spcPct val="20000"/>
              </a:spcBef>
              <a:spcAft>
                <a:spcPts val="600"/>
              </a:spcAft>
            </a:pPr>
            <a:r>
              <a:rPr lang="el-GR" sz="3200">
                <a:solidFill>
                  <a:srgbClr val="000000"/>
                </a:solidFill>
                <a:latin typeface="Corbel"/>
              </a:rPr>
              <a:t>Για σύγχρονα κοινωνικά προβλήματα, που είχαν παρουσιαστεί στο παρελθόν με διαφορετική όμως μορφή και με μεγαλύτερη ένταση. </a:t>
            </a:r>
            <a:endParaRPr lang="en-US" sz="3200">
              <a:solidFill>
                <a:srgbClr val="000000"/>
              </a:solidFill>
              <a:latin typeface="Corbel"/>
              <a:ea typeface="Calibri"/>
              <a:cs typeface="Calibri"/>
            </a:endParaRPr>
          </a:p>
          <a:p>
            <a:pPr>
              <a:spcBef>
                <a:spcPct val="20000"/>
              </a:spcBef>
              <a:spcAft>
                <a:spcPts val="600"/>
              </a:spcAft>
            </a:pPr>
            <a:r>
              <a:rPr lang="el-GR" sz="3200">
                <a:solidFill>
                  <a:srgbClr val="000000"/>
                </a:solidFill>
                <a:latin typeface="Corbel"/>
              </a:rPr>
              <a:t>Σύγκριση σημερινών χαρακτηριστικών </a:t>
            </a:r>
            <a:br>
              <a:rPr lang="el-GR" sz="3200">
                <a:solidFill>
                  <a:srgbClr val="000000"/>
                </a:solidFill>
                <a:latin typeface="Corbel"/>
              </a:rPr>
            </a:br>
            <a:r>
              <a:rPr lang="el-GR" sz="3200">
                <a:solidFill>
                  <a:srgbClr val="000000"/>
                </a:solidFill>
                <a:latin typeface="Corbel"/>
              </a:rPr>
              <a:t>με τα αντίστοιχα του παρελθόντος. </a:t>
            </a:r>
            <a:endParaRPr lang="en-US" sz="3200">
              <a:ea typeface="Calibri"/>
              <a:cs typeface="Calibri"/>
            </a:endParaRPr>
          </a:p>
        </p:txBody>
      </p:sp>
      <p:sp>
        <p:nvSpPr>
          <p:cNvPr id="5" name="TextBox 5">
            <a:extLst>
              <a:ext uri="{FF2B5EF4-FFF2-40B4-BE49-F238E27FC236}">
                <a16:creationId xmlns:a16="http://schemas.microsoft.com/office/drawing/2014/main" id="{5F93C509-BC69-0FBB-6768-5C2A8333ECEF}"/>
              </a:ext>
            </a:extLst>
          </p:cNvPr>
          <p:cNvSpPr txBox="1"/>
          <p:nvPr/>
        </p:nvSpPr>
        <p:spPr>
          <a:xfrm>
            <a:off x="8285230" y="2593249"/>
            <a:ext cx="8569326" cy="6463308"/>
          </a:xfrm>
          <a:prstGeom prst="rect">
            <a:avLst/>
          </a:prstGeom>
        </p:spPr>
        <p:txBody>
          <a:bodyPr wrap="square" lIns="0" tIns="0" rIns="0" bIns="0" rtlCol="0" anchor="t">
            <a:spAutoFit/>
          </a:bodyPr>
          <a:lstStyle/>
          <a:p>
            <a:pPr algn="just">
              <a:lnSpc>
                <a:spcPts val="4199"/>
              </a:lnSpc>
            </a:pPr>
            <a:r>
              <a:rPr lang="el-GR" sz="3600" i="1">
                <a:solidFill>
                  <a:srgbClr val="000000"/>
                </a:solidFill>
                <a:latin typeface="Corbel"/>
              </a:rPr>
              <a:t>Μόδα ή συρμός στα ελληνικά είναι μια τάση που επιβάλλεται πρόσκαιρα σε μια κοινωνική ομάδα. Ενώ μέχρι τον 18ο αιώνα ακολουθούσε ήπιους ρυθμούς, μετά τη Βιομηχανική επανάσταση και την καθιέρωση του έτοιμου ενδύματος άρχισε να επηρεάζει περισσότερο κόσμο. Σήμερα ο ρυθμός της έγινε φρενήρης επηρεάζοντας κάθε σχεδόν τομέα στη ζωή μας. Γι’ αυτό, κρίνεται απαραίτητη η εμπεριστατωμένη ανάλυση του φαινομένου για την αποτελεσματικότερη αντιμετώπισή του.</a:t>
            </a:r>
            <a:endParaRPr lang="en-US" sz="3600">
              <a:ea typeface="Calibri"/>
              <a:cs typeface="Calibri"/>
            </a:endParaRPr>
          </a:p>
        </p:txBody>
      </p:sp>
    </p:spTree>
    <p:extLst>
      <p:ext uri="{BB962C8B-B14F-4D97-AF65-F5344CB8AC3E}">
        <p14:creationId xmlns:p14="http://schemas.microsoft.com/office/powerpoint/2010/main" val="579251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a:extLst>
            <a:ext uri="{FF2B5EF4-FFF2-40B4-BE49-F238E27FC236}">
              <a16:creationId xmlns:a16="http://schemas.microsoft.com/office/drawing/2014/main" id="{DF5B55C1-5B57-DD3B-F894-B83053FB5D13}"/>
            </a:ext>
          </a:extLst>
        </p:cNvPr>
        <p:cNvGrpSpPr/>
        <p:nvPr/>
      </p:nvGrpSpPr>
      <p:grpSpPr>
        <a:xfrm>
          <a:off x="0" y="0"/>
          <a:ext cx="0" cy="0"/>
          <a:chOff x="0" y="0"/>
          <a:chExt cx="0" cy="0"/>
        </a:xfrm>
      </p:grpSpPr>
      <p:grpSp>
        <p:nvGrpSpPr>
          <p:cNvPr id="25" name="Ομάδα 24">
            <a:extLst>
              <a:ext uri="{FF2B5EF4-FFF2-40B4-BE49-F238E27FC236}">
                <a16:creationId xmlns:a16="http://schemas.microsoft.com/office/drawing/2014/main" id="{6BCB6591-256E-CC63-95CE-5C307669E274}"/>
              </a:ext>
            </a:extLst>
          </p:cNvPr>
          <p:cNvGrpSpPr>
            <a:grpSpLocks noGrp="1" noUngrp="1" noRot="1" noMove="1" noResize="1"/>
          </p:cNvGrpSpPr>
          <p:nvPr/>
        </p:nvGrpSpPr>
        <p:grpSpPr>
          <a:xfrm>
            <a:off x="-971832" y="-649155"/>
            <a:ext cx="19317703" cy="12009683"/>
            <a:chOff x="-971832" y="-649155"/>
            <a:chExt cx="19317703" cy="12009683"/>
          </a:xfrm>
        </p:grpSpPr>
        <p:sp>
          <p:nvSpPr>
            <p:cNvPr id="24" name="Ελεύθερη σχεδίαση: Σχήμα 23">
              <a:extLst>
                <a:ext uri="{FF2B5EF4-FFF2-40B4-BE49-F238E27FC236}">
                  <a16:creationId xmlns:a16="http://schemas.microsoft.com/office/drawing/2014/main" id="{515CF132-6029-8A1F-B676-FE133B453ED8}"/>
                </a:ext>
              </a:extLst>
            </p:cNvPr>
            <p:cNvSpPr>
              <a:spLocks noGrp="1" noRot="1" noMove="1" noResize="1" noEditPoints="1" noAdjustHandles="1" noChangeArrowheads="1" noChangeShapeType="1"/>
            </p:cNvSpPr>
            <p:nvPr/>
          </p:nvSpPr>
          <p:spPr>
            <a:xfrm rot="20342694">
              <a:off x="-971832" y="4464455"/>
              <a:ext cx="2149036" cy="6434577"/>
            </a:xfrm>
            <a:custGeom>
              <a:avLst/>
              <a:gdLst>
                <a:gd name="connsiteX0" fmla="*/ 2149036 w 2149036"/>
                <a:gd name="connsiteY0" fmla="*/ 0 h 6434577"/>
                <a:gd name="connsiteX1" fmla="*/ 2149036 w 2149036"/>
                <a:gd name="connsiteY1" fmla="*/ 6434577 h 6434577"/>
                <a:gd name="connsiteX2" fmla="*/ 0 w 2149036"/>
                <a:gd name="connsiteY2" fmla="*/ 5611571 h 6434577"/>
              </a:gdLst>
              <a:ahLst/>
              <a:cxnLst>
                <a:cxn ang="0">
                  <a:pos x="connsiteX0" y="connsiteY0"/>
                </a:cxn>
                <a:cxn ang="0">
                  <a:pos x="connsiteX1" y="connsiteY1"/>
                </a:cxn>
                <a:cxn ang="0">
                  <a:pos x="connsiteX2" y="connsiteY2"/>
                </a:cxn>
              </a:cxnLst>
              <a:rect l="l" t="t" r="r" b="b"/>
              <a:pathLst>
                <a:path w="2149036" h="6434577">
                  <a:moveTo>
                    <a:pt x="2149036" y="0"/>
                  </a:moveTo>
                  <a:lnTo>
                    <a:pt x="2149036" y="6434577"/>
                  </a:lnTo>
                  <a:lnTo>
                    <a:pt x="0" y="5611571"/>
                  </a:lnTo>
                  <a:close/>
                </a:path>
              </a:pathLst>
            </a:custGeom>
            <a:solidFill>
              <a:srgbClr val="243742"/>
            </a:solidFill>
          </p:spPr>
          <p:txBody>
            <a:bodyPr wrap="square">
              <a:noAutofit/>
            </a:bodyPr>
            <a:lstStyle/>
            <a:p>
              <a:endParaRPr lang="el-GR"/>
            </a:p>
          </p:txBody>
        </p:sp>
        <p:sp>
          <p:nvSpPr>
            <p:cNvPr id="19" name="Ελεύθερη σχεδίαση: Σχήμα 18">
              <a:extLst>
                <a:ext uri="{FF2B5EF4-FFF2-40B4-BE49-F238E27FC236}">
                  <a16:creationId xmlns:a16="http://schemas.microsoft.com/office/drawing/2014/main" id="{243C566C-F179-30D1-4818-7D16E321587C}"/>
                </a:ext>
              </a:extLst>
            </p:cNvPr>
            <p:cNvSpPr>
              <a:spLocks noGrp="1" noRot="1" noMove="1" noResize="1" noEditPoints="1" noAdjustHandles="1" noChangeArrowheads="1" noChangeShapeType="1"/>
            </p:cNvSpPr>
            <p:nvPr/>
          </p:nvSpPr>
          <p:spPr>
            <a:xfrm rot="5617796">
              <a:off x="8538182" y="-9210801"/>
              <a:ext cx="1246043" cy="18369335"/>
            </a:xfrm>
            <a:custGeom>
              <a:avLst/>
              <a:gdLst>
                <a:gd name="connsiteX0" fmla="*/ 1160321 w 1246043"/>
                <a:gd name="connsiteY0" fmla="*/ 18369335 h 18369335"/>
                <a:gd name="connsiteX1" fmla="*/ 0 w 1246043"/>
                <a:gd name="connsiteY1" fmla="*/ 79047 h 18369335"/>
                <a:gd name="connsiteX2" fmla="*/ 1246043 w 1246043"/>
                <a:gd name="connsiteY2" fmla="*/ 0 h 18369335"/>
                <a:gd name="connsiteX3" fmla="*/ 1246043 w 1246043"/>
                <a:gd name="connsiteY3" fmla="*/ 18369335 h 18369335"/>
              </a:gdLst>
              <a:ahLst/>
              <a:cxnLst>
                <a:cxn ang="0">
                  <a:pos x="connsiteX0" y="connsiteY0"/>
                </a:cxn>
                <a:cxn ang="0">
                  <a:pos x="connsiteX1" y="connsiteY1"/>
                </a:cxn>
                <a:cxn ang="0">
                  <a:pos x="connsiteX2" y="connsiteY2"/>
                </a:cxn>
                <a:cxn ang="0">
                  <a:pos x="connsiteX3" y="connsiteY3"/>
                </a:cxn>
              </a:cxnLst>
              <a:rect l="l" t="t" r="r" b="b"/>
              <a:pathLst>
                <a:path w="1246043" h="18369335">
                  <a:moveTo>
                    <a:pt x="1160321" y="18369335"/>
                  </a:moveTo>
                  <a:lnTo>
                    <a:pt x="0" y="79047"/>
                  </a:lnTo>
                  <a:lnTo>
                    <a:pt x="1246043" y="0"/>
                  </a:lnTo>
                  <a:lnTo>
                    <a:pt x="1246043" y="18369335"/>
                  </a:lnTo>
                  <a:close/>
                </a:path>
              </a:pathLst>
            </a:custGeom>
            <a:solidFill>
              <a:srgbClr val="243742"/>
            </a:solidFill>
          </p:spPr>
          <p:txBody>
            <a:bodyPr wrap="square">
              <a:noAutofit/>
            </a:bodyPr>
            <a:lstStyle/>
            <a:p>
              <a:endParaRPr lang="el-GR"/>
            </a:p>
          </p:txBody>
        </p:sp>
        <p:sp>
          <p:nvSpPr>
            <p:cNvPr id="12" name="Freeform 12">
              <a:extLst>
                <a:ext uri="{FF2B5EF4-FFF2-40B4-BE49-F238E27FC236}">
                  <a16:creationId xmlns:a16="http://schemas.microsoft.com/office/drawing/2014/main" id="{8A318FE5-598D-2986-7BC0-E9601B970238}"/>
                </a:ext>
              </a:extLst>
            </p:cNvPr>
            <p:cNvSpPr>
              <a:spLocks noGrp="1" noRot="1" noMove="1" noResize="1" noEditPoints="1" noAdjustHandles="1" noChangeArrowheads="1" noChangeShapeType="1"/>
            </p:cNvSpPr>
            <p:nvPr/>
          </p:nvSpPr>
          <p:spPr>
            <a:xfrm rot="-5400000" flipH="1" flipV="1">
              <a:off x="14615250" y="1512000"/>
              <a:ext cx="5184000" cy="2124000"/>
            </a:xfrm>
            <a:custGeom>
              <a:avLst/>
              <a:gdLst/>
              <a:ahLst/>
              <a:cxnLst/>
              <a:rect l="l" t="t" r="r" b="b"/>
              <a:pathLst>
                <a:path w="5830499" h="9190727">
                  <a:moveTo>
                    <a:pt x="5830499" y="9190727"/>
                  </a:moveTo>
                  <a:lnTo>
                    <a:pt x="0" y="9190727"/>
                  </a:lnTo>
                  <a:lnTo>
                    <a:pt x="0" y="0"/>
                  </a:lnTo>
                  <a:lnTo>
                    <a:pt x="5830499" y="0"/>
                  </a:lnTo>
                  <a:lnTo>
                    <a:pt x="5830499" y="9190727"/>
                  </a:lnTo>
                  <a:close/>
                </a:path>
              </a:pathLst>
            </a:custGeom>
            <a:blipFill>
              <a:blip>
                <a:alphaModFix amt="64000"/>
                <a:extLst>
                  <a:ext uri="{96DAC541-7B7A-43D3-8B79-37D633B846F1}">
                    <asvg:svgBlip xmlns:asvg="http://schemas.microsoft.com/office/drawing/2016/SVG/main" r:embed="rId2"/>
                  </a:ext>
                </a:extLst>
              </a:blip>
              <a:stretch>
                <a:fillRect l="-12912" t="-342018" r="-69160" b="9310"/>
              </a:stretch>
            </a:blipFill>
          </p:spPr>
          <p:txBody>
            <a:bodyPr/>
            <a:lstStyle/>
            <a:p>
              <a:endParaRPr lang="el-GR"/>
            </a:p>
          </p:txBody>
        </p:sp>
        <p:sp>
          <p:nvSpPr>
            <p:cNvPr id="13" name="AutoShape 13">
              <a:extLst>
                <a:ext uri="{FF2B5EF4-FFF2-40B4-BE49-F238E27FC236}">
                  <a16:creationId xmlns:a16="http://schemas.microsoft.com/office/drawing/2014/main" id="{7D051A40-482B-048E-A858-D261E9DCD664}"/>
                </a:ext>
              </a:extLst>
            </p:cNvPr>
            <p:cNvSpPr>
              <a:spLocks noGrp="1" noRot="1" noMove="1" noResize="1" noEditPoints="1" noAdjustHandles="1" noChangeArrowheads="1" noChangeShapeType="1"/>
            </p:cNvSpPr>
            <p:nvPr/>
          </p:nvSpPr>
          <p:spPr>
            <a:xfrm>
              <a:off x="-64669" y="-50186"/>
              <a:ext cx="18253162" cy="545146"/>
            </a:xfrm>
            <a:prstGeom prst="line">
              <a:avLst/>
            </a:prstGeom>
            <a:ln w="38100" cap="flat">
              <a:solidFill>
                <a:srgbClr val="F3F6FA"/>
              </a:solidFill>
              <a:prstDash val="solid"/>
              <a:headEnd type="none" w="sm" len="sm"/>
              <a:tailEnd type="none" w="sm" len="sm"/>
            </a:ln>
          </p:spPr>
          <p:txBody>
            <a:bodyPr/>
            <a:lstStyle/>
            <a:p>
              <a:endParaRPr lang="el-GR"/>
            </a:p>
          </p:txBody>
        </p:sp>
        <p:sp>
          <p:nvSpPr>
            <p:cNvPr id="14" name="AutoShape 14">
              <a:extLst>
                <a:ext uri="{FF2B5EF4-FFF2-40B4-BE49-F238E27FC236}">
                  <a16:creationId xmlns:a16="http://schemas.microsoft.com/office/drawing/2014/main" id="{70AE13C4-CB99-9476-4F68-6578CAC2B2B1}"/>
                </a:ext>
              </a:extLst>
            </p:cNvPr>
            <p:cNvSpPr>
              <a:spLocks noGrp="1" noRot="1" noMove="1" noResize="1" noEditPoints="1" noAdjustHandles="1" noChangeArrowheads="1" noChangeShapeType="1"/>
            </p:cNvSpPr>
            <p:nvPr/>
          </p:nvSpPr>
          <p:spPr>
            <a:xfrm flipH="1" flipV="1">
              <a:off x="0" y="1850145"/>
              <a:ext cx="1028700" cy="9510383"/>
            </a:xfrm>
            <a:prstGeom prst="line">
              <a:avLst/>
            </a:prstGeom>
            <a:ln w="38100" cap="flat">
              <a:solidFill>
                <a:srgbClr val="243742"/>
              </a:solidFill>
              <a:prstDash val="solid"/>
              <a:headEnd type="none" w="sm" len="sm"/>
              <a:tailEnd type="none" w="sm" len="sm"/>
            </a:ln>
          </p:spPr>
          <p:txBody>
            <a:bodyPr/>
            <a:lstStyle/>
            <a:p>
              <a:endParaRPr lang="el-GR"/>
            </a:p>
          </p:txBody>
        </p:sp>
        <p:sp>
          <p:nvSpPr>
            <p:cNvPr id="15" name="Freeform 15">
              <a:extLst>
                <a:ext uri="{FF2B5EF4-FFF2-40B4-BE49-F238E27FC236}">
                  <a16:creationId xmlns:a16="http://schemas.microsoft.com/office/drawing/2014/main" id="{00862AC7-8191-B768-B8DF-D890E0C103EC}"/>
                </a:ext>
              </a:extLst>
            </p:cNvPr>
            <p:cNvSpPr>
              <a:spLocks noGrp="1" noRot="1" noMove="1" noResize="1" noEditPoints="1" noAdjustHandles="1" noChangeArrowheads="1" noChangeShapeType="1"/>
            </p:cNvSpPr>
            <p:nvPr/>
          </p:nvSpPr>
          <p:spPr>
            <a:xfrm>
              <a:off x="378767" y="9258300"/>
              <a:ext cx="1509102" cy="646445"/>
            </a:xfrm>
            <a:custGeom>
              <a:avLst/>
              <a:gdLst/>
              <a:ahLst/>
              <a:cxnLst/>
              <a:rect l="l" t="t" r="r" b="b"/>
              <a:pathLst>
                <a:path w="1509102" h="646445">
                  <a:moveTo>
                    <a:pt x="0" y="0"/>
                  </a:moveTo>
                  <a:lnTo>
                    <a:pt x="1509102" y="0"/>
                  </a:lnTo>
                  <a:lnTo>
                    <a:pt x="1509102" y="646445"/>
                  </a:lnTo>
                  <a:lnTo>
                    <a:pt x="0" y="646445"/>
                  </a:lnTo>
                  <a:lnTo>
                    <a:pt x="0" y="0"/>
                  </a:lnTo>
                  <a:close/>
                </a:path>
              </a:pathLst>
            </a:custGeom>
            <a:blipFill>
              <a:blip r:embed="rId3"/>
              <a:stretch>
                <a:fillRect t="-66723" b="-66723"/>
              </a:stretch>
            </a:blipFill>
          </p:spPr>
          <p:txBody>
            <a:bodyPr/>
            <a:lstStyle/>
            <a:p>
              <a:endParaRPr lang="el-GR"/>
            </a:p>
          </p:txBody>
        </p:sp>
      </p:grpSp>
      <p:sp>
        <p:nvSpPr>
          <p:cNvPr id="2" name="TextBox 2">
            <a:extLst>
              <a:ext uri="{FF2B5EF4-FFF2-40B4-BE49-F238E27FC236}">
                <a16:creationId xmlns:a16="http://schemas.microsoft.com/office/drawing/2014/main" id="{4DBEE87D-EBBF-4952-63F9-CBAF066A7A00}"/>
              </a:ext>
            </a:extLst>
          </p:cNvPr>
          <p:cNvSpPr txBox="1"/>
          <p:nvPr/>
        </p:nvSpPr>
        <p:spPr>
          <a:xfrm>
            <a:off x="823275" y="1388071"/>
            <a:ext cx="7167246" cy="891013"/>
          </a:xfrm>
          <a:prstGeom prst="rect">
            <a:avLst/>
          </a:prstGeom>
        </p:spPr>
        <p:txBody>
          <a:bodyPr wrap="square" lIns="0" tIns="0" rIns="0" bIns="0" rtlCol="0" anchor="t">
            <a:spAutoFit/>
          </a:bodyPr>
          <a:lstStyle/>
          <a:p>
            <a:pPr>
              <a:lnSpc>
                <a:spcPts val="7679"/>
              </a:lnSpc>
              <a:spcBef>
                <a:spcPct val="0"/>
              </a:spcBef>
            </a:pPr>
            <a:r>
              <a:rPr lang="en-US" sz="4400" err="1">
                <a:solidFill>
                  <a:srgbClr val="0B1320"/>
                </a:solidFill>
                <a:latin typeface="Georgia Pro Bold"/>
              </a:rPr>
              <a:t>Δι</a:t>
            </a:r>
            <a:r>
              <a:rPr lang="en-US" sz="4400">
                <a:solidFill>
                  <a:srgbClr val="0B1320"/>
                </a:solidFill>
                <a:latin typeface="Georgia Pro Bold"/>
              </a:rPr>
              <a:t>ασα</a:t>
            </a:r>
            <a:r>
              <a:rPr lang="en-US" sz="4400" err="1">
                <a:solidFill>
                  <a:srgbClr val="0B1320"/>
                </a:solidFill>
                <a:latin typeface="Georgia Pro Bold"/>
              </a:rPr>
              <a:t>φητικός</a:t>
            </a:r>
            <a:r>
              <a:rPr lang="en-US" sz="4400">
                <a:solidFill>
                  <a:srgbClr val="0B1320"/>
                </a:solidFill>
                <a:latin typeface="Georgia Pro Bold"/>
              </a:rPr>
              <a:t>  </a:t>
            </a:r>
            <a:r>
              <a:rPr lang="en-US" sz="4400" err="1">
                <a:solidFill>
                  <a:srgbClr val="0B1320"/>
                </a:solidFill>
                <a:latin typeface="Georgia Pro Bold"/>
              </a:rPr>
              <a:t>Πρόλογος</a:t>
            </a:r>
            <a:endParaRPr lang="en-US" err="1"/>
          </a:p>
        </p:txBody>
      </p:sp>
      <p:sp>
        <p:nvSpPr>
          <p:cNvPr id="3" name="TextBox 3">
            <a:extLst>
              <a:ext uri="{FF2B5EF4-FFF2-40B4-BE49-F238E27FC236}">
                <a16:creationId xmlns:a16="http://schemas.microsoft.com/office/drawing/2014/main" id="{566857EF-F857-87CF-1699-7972FDC85B1A}"/>
              </a:ext>
            </a:extLst>
          </p:cNvPr>
          <p:cNvSpPr txBox="1"/>
          <p:nvPr/>
        </p:nvSpPr>
        <p:spPr>
          <a:xfrm>
            <a:off x="9139239" y="1662391"/>
            <a:ext cx="7136766" cy="3469476"/>
          </a:xfrm>
          <a:prstGeom prst="rect">
            <a:avLst/>
          </a:prstGeom>
        </p:spPr>
        <p:txBody>
          <a:bodyPr wrap="square" lIns="0" tIns="0" rIns="0" bIns="0" rtlCol="0" anchor="t">
            <a:spAutoFit/>
          </a:bodyPr>
          <a:lstStyle/>
          <a:p>
            <a:pPr marL="285750" indent="-285750">
              <a:spcBef>
                <a:spcPct val="20000"/>
              </a:spcBef>
              <a:spcAft>
                <a:spcPts val="600"/>
              </a:spcAft>
              <a:buFont typeface="Arial"/>
              <a:buChar char="•"/>
            </a:pPr>
            <a:r>
              <a:rPr lang="el-GR" sz="3200">
                <a:solidFill>
                  <a:srgbClr val="000000"/>
                </a:solidFill>
                <a:latin typeface="Georgia Pro Bold"/>
              </a:rPr>
              <a:t>π.χ. για παιδεία και κοινωνικό περιβάλλον</a:t>
            </a:r>
            <a:endParaRPr lang="en-US" sz="3200">
              <a:latin typeface="Georgia Pro Bold"/>
              <a:ea typeface="Calibri"/>
              <a:cs typeface="Calibri"/>
            </a:endParaRPr>
          </a:p>
          <a:p>
            <a:pPr>
              <a:spcBef>
                <a:spcPct val="20000"/>
              </a:spcBef>
              <a:spcAft>
                <a:spcPts val="600"/>
              </a:spcAft>
            </a:pPr>
            <a:endParaRPr lang="el-GR" sz="4000">
              <a:latin typeface="Georgia Pro Bold"/>
            </a:endParaRPr>
          </a:p>
          <a:p>
            <a:pPr>
              <a:spcBef>
                <a:spcPct val="20000"/>
              </a:spcBef>
              <a:spcAft>
                <a:spcPts val="600"/>
              </a:spcAft>
            </a:pPr>
            <a:endParaRPr lang="el-GR" sz="3600" b="1">
              <a:latin typeface="Georgia Pro Bold"/>
              <a:ea typeface="Calibri"/>
              <a:cs typeface="Calibri"/>
            </a:endParaRPr>
          </a:p>
          <a:p>
            <a:pPr>
              <a:lnSpc>
                <a:spcPts val="7679"/>
              </a:lnSpc>
              <a:spcBef>
                <a:spcPct val="0"/>
              </a:spcBef>
            </a:pPr>
            <a:endParaRPr lang="en-US" sz="3200">
              <a:solidFill>
                <a:srgbClr val="0B1320"/>
              </a:solidFill>
              <a:latin typeface="Georgia Pro Bold"/>
            </a:endParaRPr>
          </a:p>
        </p:txBody>
      </p:sp>
      <p:sp>
        <p:nvSpPr>
          <p:cNvPr id="4" name="TextBox 4">
            <a:extLst>
              <a:ext uri="{FF2B5EF4-FFF2-40B4-BE49-F238E27FC236}">
                <a16:creationId xmlns:a16="http://schemas.microsoft.com/office/drawing/2014/main" id="{F266BDBC-9102-9574-C2DD-1F6441E52820}"/>
              </a:ext>
            </a:extLst>
          </p:cNvPr>
          <p:cNvSpPr txBox="1"/>
          <p:nvPr/>
        </p:nvSpPr>
        <p:spPr>
          <a:xfrm>
            <a:off x="822707" y="2429419"/>
            <a:ext cx="6984366" cy="3323987"/>
          </a:xfrm>
          <a:prstGeom prst="rect">
            <a:avLst/>
          </a:prstGeom>
        </p:spPr>
        <p:txBody>
          <a:bodyPr wrap="square" lIns="0" tIns="0" rIns="0" bIns="0" rtlCol="0" anchor="t">
            <a:spAutoFit/>
          </a:bodyPr>
          <a:lstStyle/>
          <a:p>
            <a:pPr>
              <a:spcBef>
                <a:spcPct val="20000"/>
              </a:spcBef>
              <a:spcAft>
                <a:spcPts val="600"/>
              </a:spcAft>
            </a:pPr>
            <a:r>
              <a:rPr lang="el-GR" sz="3600">
                <a:solidFill>
                  <a:srgbClr val="000000"/>
                </a:solidFill>
                <a:latin typeface="Corbel"/>
              </a:rPr>
              <a:t>Ο επιστημονικός, ο αναλυτικός ορισμός της έννοιας, </a:t>
            </a:r>
            <a:br>
              <a:rPr lang="el-GR" sz="3600">
                <a:solidFill>
                  <a:srgbClr val="000000"/>
                </a:solidFill>
                <a:latin typeface="Corbel"/>
              </a:rPr>
            </a:br>
            <a:r>
              <a:rPr lang="el-GR" sz="3600">
                <a:solidFill>
                  <a:srgbClr val="000000"/>
                </a:solidFill>
                <a:latin typeface="Corbel"/>
              </a:rPr>
              <a:t>η ετυμολογία της, </a:t>
            </a:r>
            <a:br>
              <a:rPr lang="el-GR" sz="3600">
                <a:solidFill>
                  <a:srgbClr val="000000"/>
                </a:solidFill>
                <a:latin typeface="Corbel"/>
              </a:rPr>
            </a:br>
            <a:r>
              <a:rPr lang="el-GR" sz="3600">
                <a:solidFill>
                  <a:srgbClr val="000000"/>
                </a:solidFill>
                <a:latin typeface="Corbel"/>
              </a:rPr>
              <a:t>αλλά και οι διάφορες απόψεις που υπάρχουν γύρω από αυτήν συνιστούν το υλικό του.</a:t>
            </a:r>
            <a:endParaRPr lang="en-US" sz="3600">
              <a:ea typeface="Calibri"/>
              <a:cs typeface="Calibri"/>
            </a:endParaRPr>
          </a:p>
        </p:txBody>
      </p:sp>
      <p:sp>
        <p:nvSpPr>
          <p:cNvPr id="5" name="TextBox 5">
            <a:extLst>
              <a:ext uri="{FF2B5EF4-FFF2-40B4-BE49-F238E27FC236}">
                <a16:creationId xmlns:a16="http://schemas.microsoft.com/office/drawing/2014/main" id="{22BDEB42-DF48-7132-3A0B-3EF00706E71B}"/>
              </a:ext>
            </a:extLst>
          </p:cNvPr>
          <p:cNvSpPr txBox="1"/>
          <p:nvPr/>
        </p:nvSpPr>
        <p:spPr>
          <a:xfrm>
            <a:off x="8300470" y="3080929"/>
            <a:ext cx="8569326" cy="5359801"/>
          </a:xfrm>
          <a:prstGeom prst="rect">
            <a:avLst/>
          </a:prstGeom>
        </p:spPr>
        <p:txBody>
          <a:bodyPr wrap="square" lIns="0" tIns="0" rIns="0" bIns="0" rtlCol="0" anchor="t">
            <a:spAutoFit/>
          </a:bodyPr>
          <a:lstStyle/>
          <a:p>
            <a:pPr algn="just">
              <a:lnSpc>
                <a:spcPts val="4199"/>
              </a:lnSpc>
            </a:pPr>
            <a:r>
              <a:rPr lang="el-GR" sz="3200" i="1">
                <a:solidFill>
                  <a:srgbClr val="000000"/>
                </a:solidFill>
                <a:latin typeface="Corbel"/>
              </a:rPr>
              <a:t>Ο περιορισμός της σχέσης παιδείας -κοινωνικού περιβάλλοντος στην επαγγελματική προετοιμασία των ατόμων προσανατολίζει μονόπλευρα το θέμα. Η ευρύτερη έννοια της παιδείας περιλαμβάνει και αυτό που ονομάζουμε αγωγή, αναφέρεται επομένως σε τρία εξίσου σημαντικά επίπεδα: στη διαδικασία κοινωνικοποίησης, στην επαγγελματική προετοιμασία των ατόμων, και στην καλλιέργεια ευαισθητοποίησης του ατόμου για την εκτίμηση και την αντιμετώπιση ορισμένων καταστάσεων.</a:t>
            </a:r>
            <a:endParaRPr lang="en-US" sz="3200" i="1">
              <a:ea typeface="Calibri"/>
              <a:cs typeface="Calibri"/>
            </a:endParaRPr>
          </a:p>
        </p:txBody>
      </p:sp>
    </p:spTree>
    <p:extLst>
      <p:ext uri="{BB962C8B-B14F-4D97-AF65-F5344CB8AC3E}">
        <p14:creationId xmlns:p14="http://schemas.microsoft.com/office/powerpoint/2010/main" val="1195687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a:extLst>
            <a:ext uri="{FF2B5EF4-FFF2-40B4-BE49-F238E27FC236}">
              <a16:creationId xmlns:a16="http://schemas.microsoft.com/office/drawing/2014/main" id="{7F9D646D-3FFB-AB98-FC11-0A285E257337}"/>
            </a:ext>
          </a:extLst>
        </p:cNvPr>
        <p:cNvGrpSpPr/>
        <p:nvPr/>
      </p:nvGrpSpPr>
      <p:grpSpPr>
        <a:xfrm>
          <a:off x="0" y="0"/>
          <a:ext cx="0" cy="0"/>
          <a:chOff x="0" y="0"/>
          <a:chExt cx="0" cy="0"/>
        </a:xfrm>
      </p:grpSpPr>
      <p:grpSp>
        <p:nvGrpSpPr>
          <p:cNvPr id="25" name="Ομάδα 24">
            <a:extLst>
              <a:ext uri="{FF2B5EF4-FFF2-40B4-BE49-F238E27FC236}">
                <a16:creationId xmlns:a16="http://schemas.microsoft.com/office/drawing/2014/main" id="{A9EDE613-6137-E560-5451-5903C9C2E961}"/>
              </a:ext>
            </a:extLst>
          </p:cNvPr>
          <p:cNvGrpSpPr>
            <a:grpSpLocks noGrp="1" noUngrp="1" noRot="1" noMove="1" noResize="1"/>
          </p:cNvGrpSpPr>
          <p:nvPr/>
        </p:nvGrpSpPr>
        <p:grpSpPr>
          <a:xfrm>
            <a:off x="-971832" y="-649155"/>
            <a:ext cx="19317703" cy="12009683"/>
            <a:chOff x="-971832" y="-649155"/>
            <a:chExt cx="19317703" cy="12009683"/>
          </a:xfrm>
        </p:grpSpPr>
        <p:sp>
          <p:nvSpPr>
            <p:cNvPr id="24" name="Ελεύθερη σχεδίαση: Σχήμα 23">
              <a:extLst>
                <a:ext uri="{FF2B5EF4-FFF2-40B4-BE49-F238E27FC236}">
                  <a16:creationId xmlns:a16="http://schemas.microsoft.com/office/drawing/2014/main" id="{BC7C5716-B52B-1A71-B75A-C30BB7EA778E}"/>
                </a:ext>
              </a:extLst>
            </p:cNvPr>
            <p:cNvSpPr>
              <a:spLocks noGrp="1" noRot="1" noMove="1" noResize="1" noEditPoints="1" noAdjustHandles="1" noChangeArrowheads="1" noChangeShapeType="1"/>
            </p:cNvSpPr>
            <p:nvPr/>
          </p:nvSpPr>
          <p:spPr>
            <a:xfrm rot="20342694">
              <a:off x="-971832" y="4464455"/>
              <a:ext cx="2149036" cy="6434577"/>
            </a:xfrm>
            <a:custGeom>
              <a:avLst/>
              <a:gdLst>
                <a:gd name="connsiteX0" fmla="*/ 2149036 w 2149036"/>
                <a:gd name="connsiteY0" fmla="*/ 0 h 6434577"/>
                <a:gd name="connsiteX1" fmla="*/ 2149036 w 2149036"/>
                <a:gd name="connsiteY1" fmla="*/ 6434577 h 6434577"/>
                <a:gd name="connsiteX2" fmla="*/ 0 w 2149036"/>
                <a:gd name="connsiteY2" fmla="*/ 5611571 h 6434577"/>
              </a:gdLst>
              <a:ahLst/>
              <a:cxnLst>
                <a:cxn ang="0">
                  <a:pos x="connsiteX0" y="connsiteY0"/>
                </a:cxn>
                <a:cxn ang="0">
                  <a:pos x="connsiteX1" y="connsiteY1"/>
                </a:cxn>
                <a:cxn ang="0">
                  <a:pos x="connsiteX2" y="connsiteY2"/>
                </a:cxn>
              </a:cxnLst>
              <a:rect l="l" t="t" r="r" b="b"/>
              <a:pathLst>
                <a:path w="2149036" h="6434577">
                  <a:moveTo>
                    <a:pt x="2149036" y="0"/>
                  </a:moveTo>
                  <a:lnTo>
                    <a:pt x="2149036" y="6434577"/>
                  </a:lnTo>
                  <a:lnTo>
                    <a:pt x="0" y="5611571"/>
                  </a:lnTo>
                  <a:close/>
                </a:path>
              </a:pathLst>
            </a:custGeom>
            <a:solidFill>
              <a:srgbClr val="243742"/>
            </a:solidFill>
          </p:spPr>
          <p:txBody>
            <a:bodyPr wrap="square">
              <a:noAutofit/>
            </a:bodyPr>
            <a:lstStyle/>
            <a:p>
              <a:endParaRPr lang="el-GR"/>
            </a:p>
          </p:txBody>
        </p:sp>
        <p:sp>
          <p:nvSpPr>
            <p:cNvPr id="19" name="Ελεύθερη σχεδίαση: Σχήμα 18">
              <a:extLst>
                <a:ext uri="{FF2B5EF4-FFF2-40B4-BE49-F238E27FC236}">
                  <a16:creationId xmlns:a16="http://schemas.microsoft.com/office/drawing/2014/main" id="{2C383042-5DB1-8225-F377-2C82ECD11392}"/>
                </a:ext>
              </a:extLst>
            </p:cNvPr>
            <p:cNvSpPr>
              <a:spLocks noGrp="1" noRot="1" noMove="1" noResize="1" noEditPoints="1" noAdjustHandles="1" noChangeArrowheads="1" noChangeShapeType="1"/>
            </p:cNvSpPr>
            <p:nvPr/>
          </p:nvSpPr>
          <p:spPr>
            <a:xfrm rot="5617796">
              <a:off x="8538182" y="-9210801"/>
              <a:ext cx="1246043" cy="18369335"/>
            </a:xfrm>
            <a:custGeom>
              <a:avLst/>
              <a:gdLst>
                <a:gd name="connsiteX0" fmla="*/ 1160321 w 1246043"/>
                <a:gd name="connsiteY0" fmla="*/ 18369335 h 18369335"/>
                <a:gd name="connsiteX1" fmla="*/ 0 w 1246043"/>
                <a:gd name="connsiteY1" fmla="*/ 79047 h 18369335"/>
                <a:gd name="connsiteX2" fmla="*/ 1246043 w 1246043"/>
                <a:gd name="connsiteY2" fmla="*/ 0 h 18369335"/>
                <a:gd name="connsiteX3" fmla="*/ 1246043 w 1246043"/>
                <a:gd name="connsiteY3" fmla="*/ 18369335 h 18369335"/>
              </a:gdLst>
              <a:ahLst/>
              <a:cxnLst>
                <a:cxn ang="0">
                  <a:pos x="connsiteX0" y="connsiteY0"/>
                </a:cxn>
                <a:cxn ang="0">
                  <a:pos x="connsiteX1" y="connsiteY1"/>
                </a:cxn>
                <a:cxn ang="0">
                  <a:pos x="connsiteX2" y="connsiteY2"/>
                </a:cxn>
                <a:cxn ang="0">
                  <a:pos x="connsiteX3" y="connsiteY3"/>
                </a:cxn>
              </a:cxnLst>
              <a:rect l="l" t="t" r="r" b="b"/>
              <a:pathLst>
                <a:path w="1246043" h="18369335">
                  <a:moveTo>
                    <a:pt x="1160321" y="18369335"/>
                  </a:moveTo>
                  <a:lnTo>
                    <a:pt x="0" y="79047"/>
                  </a:lnTo>
                  <a:lnTo>
                    <a:pt x="1246043" y="0"/>
                  </a:lnTo>
                  <a:lnTo>
                    <a:pt x="1246043" y="18369335"/>
                  </a:lnTo>
                  <a:close/>
                </a:path>
              </a:pathLst>
            </a:custGeom>
            <a:solidFill>
              <a:srgbClr val="243742"/>
            </a:solidFill>
          </p:spPr>
          <p:txBody>
            <a:bodyPr wrap="square">
              <a:noAutofit/>
            </a:bodyPr>
            <a:lstStyle/>
            <a:p>
              <a:endParaRPr lang="el-GR"/>
            </a:p>
          </p:txBody>
        </p:sp>
        <p:sp>
          <p:nvSpPr>
            <p:cNvPr id="12" name="Freeform 12">
              <a:extLst>
                <a:ext uri="{FF2B5EF4-FFF2-40B4-BE49-F238E27FC236}">
                  <a16:creationId xmlns:a16="http://schemas.microsoft.com/office/drawing/2014/main" id="{183873A2-7CBE-900E-EF1C-1A5121121828}"/>
                </a:ext>
              </a:extLst>
            </p:cNvPr>
            <p:cNvSpPr>
              <a:spLocks noGrp="1" noRot="1" noMove="1" noResize="1" noEditPoints="1" noAdjustHandles="1" noChangeArrowheads="1" noChangeShapeType="1"/>
            </p:cNvSpPr>
            <p:nvPr/>
          </p:nvSpPr>
          <p:spPr>
            <a:xfrm rot="-5400000" flipH="1" flipV="1">
              <a:off x="14615250" y="1512000"/>
              <a:ext cx="5184000" cy="2124000"/>
            </a:xfrm>
            <a:custGeom>
              <a:avLst/>
              <a:gdLst/>
              <a:ahLst/>
              <a:cxnLst/>
              <a:rect l="l" t="t" r="r" b="b"/>
              <a:pathLst>
                <a:path w="5830499" h="9190727">
                  <a:moveTo>
                    <a:pt x="5830499" y="9190727"/>
                  </a:moveTo>
                  <a:lnTo>
                    <a:pt x="0" y="9190727"/>
                  </a:lnTo>
                  <a:lnTo>
                    <a:pt x="0" y="0"/>
                  </a:lnTo>
                  <a:lnTo>
                    <a:pt x="5830499" y="0"/>
                  </a:lnTo>
                  <a:lnTo>
                    <a:pt x="5830499" y="9190727"/>
                  </a:lnTo>
                  <a:close/>
                </a:path>
              </a:pathLst>
            </a:custGeom>
            <a:blipFill>
              <a:blip>
                <a:alphaModFix amt="64000"/>
                <a:extLst>
                  <a:ext uri="{96DAC541-7B7A-43D3-8B79-37D633B846F1}">
                    <asvg:svgBlip xmlns:asvg="http://schemas.microsoft.com/office/drawing/2016/SVG/main" r:embed="rId2"/>
                  </a:ext>
                </a:extLst>
              </a:blip>
              <a:stretch>
                <a:fillRect l="-12912" t="-342018" r="-69160" b="9310"/>
              </a:stretch>
            </a:blipFill>
          </p:spPr>
          <p:txBody>
            <a:bodyPr/>
            <a:lstStyle/>
            <a:p>
              <a:endParaRPr lang="el-GR"/>
            </a:p>
          </p:txBody>
        </p:sp>
        <p:sp>
          <p:nvSpPr>
            <p:cNvPr id="13" name="AutoShape 13">
              <a:extLst>
                <a:ext uri="{FF2B5EF4-FFF2-40B4-BE49-F238E27FC236}">
                  <a16:creationId xmlns:a16="http://schemas.microsoft.com/office/drawing/2014/main" id="{CDC2475F-D6EC-3D15-43D9-15035C909DAA}"/>
                </a:ext>
              </a:extLst>
            </p:cNvPr>
            <p:cNvSpPr>
              <a:spLocks noGrp="1" noRot="1" noMove="1" noResize="1" noEditPoints="1" noAdjustHandles="1" noChangeArrowheads="1" noChangeShapeType="1"/>
            </p:cNvSpPr>
            <p:nvPr/>
          </p:nvSpPr>
          <p:spPr>
            <a:xfrm>
              <a:off x="-64669" y="-50186"/>
              <a:ext cx="18253162" cy="545146"/>
            </a:xfrm>
            <a:prstGeom prst="line">
              <a:avLst/>
            </a:prstGeom>
            <a:ln w="38100" cap="flat">
              <a:solidFill>
                <a:srgbClr val="F3F6FA"/>
              </a:solidFill>
              <a:prstDash val="solid"/>
              <a:headEnd type="none" w="sm" len="sm"/>
              <a:tailEnd type="none" w="sm" len="sm"/>
            </a:ln>
          </p:spPr>
          <p:txBody>
            <a:bodyPr/>
            <a:lstStyle/>
            <a:p>
              <a:endParaRPr lang="el-GR"/>
            </a:p>
          </p:txBody>
        </p:sp>
        <p:sp>
          <p:nvSpPr>
            <p:cNvPr id="14" name="AutoShape 14">
              <a:extLst>
                <a:ext uri="{FF2B5EF4-FFF2-40B4-BE49-F238E27FC236}">
                  <a16:creationId xmlns:a16="http://schemas.microsoft.com/office/drawing/2014/main" id="{4829C4B3-E10F-1697-1F71-87191B28A865}"/>
                </a:ext>
              </a:extLst>
            </p:cNvPr>
            <p:cNvSpPr>
              <a:spLocks noGrp="1" noRot="1" noMove="1" noResize="1" noEditPoints="1" noAdjustHandles="1" noChangeArrowheads="1" noChangeShapeType="1"/>
            </p:cNvSpPr>
            <p:nvPr/>
          </p:nvSpPr>
          <p:spPr>
            <a:xfrm flipH="1" flipV="1">
              <a:off x="0" y="1850145"/>
              <a:ext cx="1028700" cy="9510383"/>
            </a:xfrm>
            <a:prstGeom prst="line">
              <a:avLst/>
            </a:prstGeom>
            <a:ln w="38100" cap="flat">
              <a:solidFill>
                <a:srgbClr val="243742"/>
              </a:solidFill>
              <a:prstDash val="solid"/>
              <a:headEnd type="none" w="sm" len="sm"/>
              <a:tailEnd type="none" w="sm" len="sm"/>
            </a:ln>
          </p:spPr>
          <p:txBody>
            <a:bodyPr/>
            <a:lstStyle/>
            <a:p>
              <a:endParaRPr lang="el-GR"/>
            </a:p>
          </p:txBody>
        </p:sp>
        <p:sp>
          <p:nvSpPr>
            <p:cNvPr id="15" name="Freeform 15">
              <a:extLst>
                <a:ext uri="{FF2B5EF4-FFF2-40B4-BE49-F238E27FC236}">
                  <a16:creationId xmlns:a16="http://schemas.microsoft.com/office/drawing/2014/main" id="{2F864526-97C6-AA05-596F-926E9BFB9DC1}"/>
                </a:ext>
              </a:extLst>
            </p:cNvPr>
            <p:cNvSpPr>
              <a:spLocks noGrp="1" noRot="1" noMove="1" noResize="1" noEditPoints="1" noAdjustHandles="1" noChangeArrowheads="1" noChangeShapeType="1"/>
            </p:cNvSpPr>
            <p:nvPr/>
          </p:nvSpPr>
          <p:spPr>
            <a:xfrm>
              <a:off x="378767" y="9258300"/>
              <a:ext cx="1509102" cy="646445"/>
            </a:xfrm>
            <a:custGeom>
              <a:avLst/>
              <a:gdLst/>
              <a:ahLst/>
              <a:cxnLst/>
              <a:rect l="l" t="t" r="r" b="b"/>
              <a:pathLst>
                <a:path w="1509102" h="646445">
                  <a:moveTo>
                    <a:pt x="0" y="0"/>
                  </a:moveTo>
                  <a:lnTo>
                    <a:pt x="1509102" y="0"/>
                  </a:lnTo>
                  <a:lnTo>
                    <a:pt x="1509102" y="646445"/>
                  </a:lnTo>
                  <a:lnTo>
                    <a:pt x="0" y="646445"/>
                  </a:lnTo>
                  <a:lnTo>
                    <a:pt x="0" y="0"/>
                  </a:lnTo>
                  <a:close/>
                </a:path>
              </a:pathLst>
            </a:custGeom>
            <a:blipFill>
              <a:blip r:embed="rId3"/>
              <a:stretch>
                <a:fillRect t="-66723" b="-66723"/>
              </a:stretch>
            </a:blipFill>
          </p:spPr>
          <p:txBody>
            <a:bodyPr/>
            <a:lstStyle/>
            <a:p>
              <a:endParaRPr lang="el-GR"/>
            </a:p>
          </p:txBody>
        </p:sp>
      </p:grpSp>
      <p:sp>
        <p:nvSpPr>
          <p:cNvPr id="2" name="TextBox 2">
            <a:extLst>
              <a:ext uri="{FF2B5EF4-FFF2-40B4-BE49-F238E27FC236}">
                <a16:creationId xmlns:a16="http://schemas.microsoft.com/office/drawing/2014/main" id="{24FBEB3E-8057-A1D2-60A5-B65E93E283A3}"/>
              </a:ext>
            </a:extLst>
          </p:cNvPr>
          <p:cNvSpPr txBox="1"/>
          <p:nvPr/>
        </p:nvSpPr>
        <p:spPr>
          <a:xfrm>
            <a:off x="823275" y="1388071"/>
            <a:ext cx="7167246" cy="1878463"/>
          </a:xfrm>
          <a:prstGeom prst="rect">
            <a:avLst/>
          </a:prstGeom>
        </p:spPr>
        <p:txBody>
          <a:bodyPr wrap="square" lIns="0" tIns="0" rIns="0" bIns="0" rtlCol="0" anchor="t">
            <a:spAutoFit/>
          </a:bodyPr>
          <a:lstStyle/>
          <a:p>
            <a:pPr>
              <a:lnSpc>
                <a:spcPts val="7679"/>
              </a:lnSpc>
              <a:spcBef>
                <a:spcPct val="0"/>
              </a:spcBef>
            </a:pPr>
            <a:r>
              <a:rPr lang="en-US" sz="4400">
                <a:solidFill>
                  <a:srgbClr val="0B1320"/>
                </a:solidFill>
                <a:latin typeface="Georgia Pro Bold"/>
              </a:rPr>
              <a:t>  </a:t>
            </a:r>
            <a:r>
              <a:rPr lang="en-US" sz="4400" err="1">
                <a:solidFill>
                  <a:srgbClr val="0B1320"/>
                </a:solidFill>
                <a:latin typeface="Georgia Pro Bold"/>
              </a:rPr>
              <a:t>Πρόλογος</a:t>
            </a:r>
            <a:r>
              <a:rPr lang="en-US" sz="4400">
                <a:solidFill>
                  <a:srgbClr val="0B1320"/>
                </a:solidFill>
                <a:latin typeface="Georgia Pro Bold"/>
              </a:rPr>
              <a:t> - </a:t>
            </a:r>
            <a:r>
              <a:rPr lang="en-US" sz="4400" err="1">
                <a:solidFill>
                  <a:srgbClr val="0B1320"/>
                </a:solidFill>
                <a:latin typeface="Georgia Pro Bold"/>
              </a:rPr>
              <a:t>Ερωτ</a:t>
            </a:r>
            <a:r>
              <a:rPr lang="en-US" sz="4400">
                <a:solidFill>
                  <a:srgbClr val="0B1320"/>
                </a:solidFill>
                <a:latin typeface="Georgia Pro Bold"/>
              </a:rPr>
              <a:t>απ</a:t>
            </a:r>
            <a:r>
              <a:rPr lang="en-US" sz="4400" err="1">
                <a:solidFill>
                  <a:srgbClr val="0B1320"/>
                </a:solidFill>
                <a:latin typeface="Georgia Pro Bold"/>
              </a:rPr>
              <a:t>όκριση</a:t>
            </a:r>
            <a:endParaRPr lang="en-US" err="1"/>
          </a:p>
        </p:txBody>
      </p:sp>
      <p:sp>
        <p:nvSpPr>
          <p:cNvPr id="3" name="TextBox 3">
            <a:extLst>
              <a:ext uri="{FF2B5EF4-FFF2-40B4-BE49-F238E27FC236}">
                <a16:creationId xmlns:a16="http://schemas.microsoft.com/office/drawing/2014/main" id="{23487370-C6A7-20A2-25D8-3EC7D6368E5C}"/>
              </a:ext>
            </a:extLst>
          </p:cNvPr>
          <p:cNvSpPr txBox="1"/>
          <p:nvPr/>
        </p:nvSpPr>
        <p:spPr>
          <a:xfrm>
            <a:off x="9139239" y="1662391"/>
            <a:ext cx="7136766" cy="3469476"/>
          </a:xfrm>
          <a:prstGeom prst="rect">
            <a:avLst/>
          </a:prstGeom>
        </p:spPr>
        <p:txBody>
          <a:bodyPr wrap="square" lIns="0" tIns="0" rIns="0" bIns="0" rtlCol="0" anchor="t">
            <a:spAutoFit/>
          </a:bodyPr>
          <a:lstStyle/>
          <a:p>
            <a:pPr marL="285750" indent="-285750">
              <a:spcBef>
                <a:spcPct val="20000"/>
              </a:spcBef>
              <a:spcAft>
                <a:spcPts val="600"/>
              </a:spcAft>
              <a:buFont typeface="Arial"/>
              <a:buChar char="•"/>
            </a:pPr>
            <a:r>
              <a:rPr lang="el-GR" sz="3600">
                <a:solidFill>
                  <a:srgbClr val="000000"/>
                </a:solidFill>
                <a:latin typeface="Georgia Pro Bold"/>
              </a:rPr>
              <a:t>π.χ. για τεχνολογική πρόοδο </a:t>
            </a:r>
            <a:r>
              <a:rPr lang="el-GR" sz="2800" i="1">
                <a:solidFill>
                  <a:srgbClr val="000000"/>
                </a:solidFill>
                <a:latin typeface="Georgia Pro Bold"/>
              </a:rPr>
              <a:t>(του Έριχ Φρομ)</a:t>
            </a:r>
            <a:endParaRPr lang="en-US" sz="2800" i="1">
              <a:latin typeface="Georgia Pro Bold"/>
              <a:ea typeface="Calibri"/>
              <a:cs typeface="Calibri"/>
            </a:endParaRPr>
          </a:p>
          <a:p>
            <a:pPr>
              <a:spcBef>
                <a:spcPct val="20000"/>
              </a:spcBef>
              <a:spcAft>
                <a:spcPts val="600"/>
              </a:spcAft>
            </a:pPr>
            <a:endParaRPr lang="el-GR" sz="4000">
              <a:latin typeface="Georgia Pro Bold"/>
            </a:endParaRPr>
          </a:p>
          <a:p>
            <a:pPr>
              <a:spcBef>
                <a:spcPct val="20000"/>
              </a:spcBef>
              <a:spcAft>
                <a:spcPts val="600"/>
              </a:spcAft>
            </a:pPr>
            <a:endParaRPr lang="el-GR" sz="3600" b="1">
              <a:latin typeface="Georgia Pro Bold"/>
              <a:ea typeface="Calibri"/>
              <a:cs typeface="Calibri"/>
            </a:endParaRPr>
          </a:p>
          <a:p>
            <a:pPr>
              <a:lnSpc>
                <a:spcPts val="7679"/>
              </a:lnSpc>
              <a:spcBef>
                <a:spcPct val="0"/>
              </a:spcBef>
            </a:pPr>
            <a:endParaRPr lang="en-US" sz="3200">
              <a:solidFill>
                <a:srgbClr val="0B1320"/>
              </a:solidFill>
              <a:latin typeface="Georgia Pro Bold"/>
            </a:endParaRPr>
          </a:p>
        </p:txBody>
      </p:sp>
      <p:sp>
        <p:nvSpPr>
          <p:cNvPr id="4" name="TextBox 4">
            <a:extLst>
              <a:ext uri="{FF2B5EF4-FFF2-40B4-BE49-F238E27FC236}">
                <a16:creationId xmlns:a16="http://schemas.microsoft.com/office/drawing/2014/main" id="{A3A334F0-8E88-3463-5579-B5A4B5A576A3}"/>
              </a:ext>
            </a:extLst>
          </p:cNvPr>
          <p:cNvSpPr txBox="1"/>
          <p:nvPr/>
        </p:nvSpPr>
        <p:spPr>
          <a:xfrm>
            <a:off x="822707" y="3541939"/>
            <a:ext cx="6984366" cy="3053785"/>
          </a:xfrm>
          <a:prstGeom prst="rect">
            <a:avLst/>
          </a:prstGeom>
        </p:spPr>
        <p:txBody>
          <a:bodyPr wrap="square" lIns="0" tIns="0" rIns="0" bIns="0" rtlCol="0" anchor="t">
            <a:spAutoFit/>
          </a:bodyPr>
          <a:lstStyle/>
          <a:p>
            <a:pPr algn="just">
              <a:lnSpc>
                <a:spcPct val="150000"/>
              </a:lnSpc>
              <a:spcBef>
                <a:spcPct val="20000"/>
              </a:spcBef>
              <a:spcAft>
                <a:spcPts val="600"/>
              </a:spcAft>
            </a:pPr>
            <a:r>
              <a:rPr lang="el-GR" sz="3200">
                <a:solidFill>
                  <a:srgbClr val="000000"/>
                </a:solidFill>
                <a:latin typeface="Corbel"/>
              </a:rPr>
              <a:t>Μορφή ρητορικού ερωτήματος. </a:t>
            </a:r>
            <a:endParaRPr lang="en-US" sz="3200">
              <a:solidFill>
                <a:srgbClr val="000000"/>
              </a:solidFill>
              <a:latin typeface="Corbel"/>
            </a:endParaRPr>
          </a:p>
          <a:p>
            <a:pPr algn="just">
              <a:lnSpc>
                <a:spcPct val="150000"/>
              </a:lnSpc>
              <a:spcBef>
                <a:spcPct val="20000"/>
              </a:spcBef>
              <a:spcAft>
                <a:spcPts val="600"/>
              </a:spcAft>
            </a:pPr>
            <a:r>
              <a:rPr lang="el-GR" sz="3200">
                <a:solidFill>
                  <a:srgbClr val="000000"/>
                </a:solidFill>
                <a:latin typeface="Corbel"/>
              </a:rPr>
              <a:t>ΠΡΟΣΟΧΗ: το ερώτημα να έχει τέτοια ευρύτητα, ώστε το θέμα που θα αναπτύξουμε να είναι υποσύνολό του.</a:t>
            </a:r>
            <a:endParaRPr lang="en-US" sz="3200">
              <a:ea typeface="Calibri"/>
              <a:cs typeface="Calibri"/>
            </a:endParaRPr>
          </a:p>
        </p:txBody>
      </p:sp>
      <p:sp>
        <p:nvSpPr>
          <p:cNvPr id="5" name="TextBox 5">
            <a:extLst>
              <a:ext uri="{FF2B5EF4-FFF2-40B4-BE49-F238E27FC236}">
                <a16:creationId xmlns:a16="http://schemas.microsoft.com/office/drawing/2014/main" id="{902F3945-875C-5A84-4C31-63EFA333BB4E}"/>
              </a:ext>
            </a:extLst>
          </p:cNvPr>
          <p:cNvSpPr txBox="1"/>
          <p:nvPr/>
        </p:nvSpPr>
        <p:spPr>
          <a:xfrm>
            <a:off x="8422390" y="3400969"/>
            <a:ext cx="8569326" cy="3205365"/>
          </a:xfrm>
          <a:prstGeom prst="rect">
            <a:avLst/>
          </a:prstGeom>
        </p:spPr>
        <p:txBody>
          <a:bodyPr wrap="square" lIns="0" tIns="0" rIns="0" bIns="0" rtlCol="0" anchor="t">
            <a:spAutoFit/>
          </a:bodyPr>
          <a:lstStyle/>
          <a:p>
            <a:pPr algn="just">
              <a:lnSpc>
                <a:spcPts val="4199"/>
              </a:lnSpc>
            </a:pPr>
            <a:r>
              <a:rPr lang="el-GR" sz="3200" i="1">
                <a:solidFill>
                  <a:srgbClr val="000000"/>
                </a:solidFill>
                <a:latin typeface="Corbel"/>
              </a:rPr>
              <a:t>Βρισκόμαστε μπροστά σε ένα τραγικό δίλημμα: πρέπει να δημιουργούμε αρρωστημένους ανθρώπους για να έχουμε υγιή οικονομία ή είναι δυνατόν να χρησιμοποιούμε τους υλικούς πόρους μας με τρόπο που να εξυπηρετούν τους σκοπούς τους ανθρώπου;</a:t>
            </a:r>
            <a:endParaRPr lang="en-US" sz="3200">
              <a:ea typeface="Calibri"/>
              <a:cs typeface="Calibri"/>
            </a:endParaRPr>
          </a:p>
        </p:txBody>
      </p:sp>
    </p:spTree>
    <p:extLst>
      <p:ext uri="{BB962C8B-B14F-4D97-AF65-F5344CB8AC3E}">
        <p14:creationId xmlns:p14="http://schemas.microsoft.com/office/powerpoint/2010/main" val="4197358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a:extLst>
            <a:ext uri="{FF2B5EF4-FFF2-40B4-BE49-F238E27FC236}">
              <a16:creationId xmlns:a16="http://schemas.microsoft.com/office/drawing/2014/main" id="{E734F419-0928-986B-B46E-C0EFF5460B6A}"/>
            </a:ext>
          </a:extLst>
        </p:cNvPr>
        <p:cNvGrpSpPr/>
        <p:nvPr/>
      </p:nvGrpSpPr>
      <p:grpSpPr>
        <a:xfrm>
          <a:off x="0" y="0"/>
          <a:ext cx="0" cy="0"/>
          <a:chOff x="0" y="0"/>
          <a:chExt cx="0" cy="0"/>
        </a:xfrm>
      </p:grpSpPr>
      <p:grpSp>
        <p:nvGrpSpPr>
          <p:cNvPr id="25" name="Ομάδα 24">
            <a:extLst>
              <a:ext uri="{FF2B5EF4-FFF2-40B4-BE49-F238E27FC236}">
                <a16:creationId xmlns:a16="http://schemas.microsoft.com/office/drawing/2014/main" id="{B62052A7-DC31-A4DB-ACCE-0A93BAB76D91}"/>
              </a:ext>
            </a:extLst>
          </p:cNvPr>
          <p:cNvGrpSpPr>
            <a:grpSpLocks noGrp="1" noUngrp="1" noRot="1" noMove="1" noResize="1"/>
          </p:cNvGrpSpPr>
          <p:nvPr/>
        </p:nvGrpSpPr>
        <p:grpSpPr>
          <a:xfrm>
            <a:off x="-971832" y="-649155"/>
            <a:ext cx="19317703" cy="12009683"/>
            <a:chOff x="-971832" y="-649155"/>
            <a:chExt cx="19317703" cy="12009683"/>
          </a:xfrm>
        </p:grpSpPr>
        <p:sp>
          <p:nvSpPr>
            <p:cNvPr id="24" name="Ελεύθερη σχεδίαση: Σχήμα 23">
              <a:extLst>
                <a:ext uri="{FF2B5EF4-FFF2-40B4-BE49-F238E27FC236}">
                  <a16:creationId xmlns:a16="http://schemas.microsoft.com/office/drawing/2014/main" id="{BA434341-9CA4-22B3-42EB-3A0D779A6077}"/>
                </a:ext>
              </a:extLst>
            </p:cNvPr>
            <p:cNvSpPr>
              <a:spLocks noGrp="1" noRot="1" noMove="1" noResize="1" noEditPoints="1" noAdjustHandles="1" noChangeArrowheads="1" noChangeShapeType="1"/>
            </p:cNvSpPr>
            <p:nvPr/>
          </p:nvSpPr>
          <p:spPr>
            <a:xfrm rot="20342694">
              <a:off x="-971832" y="4464455"/>
              <a:ext cx="2149036" cy="6434577"/>
            </a:xfrm>
            <a:custGeom>
              <a:avLst/>
              <a:gdLst>
                <a:gd name="connsiteX0" fmla="*/ 2149036 w 2149036"/>
                <a:gd name="connsiteY0" fmla="*/ 0 h 6434577"/>
                <a:gd name="connsiteX1" fmla="*/ 2149036 w 2149036"/>
                <a:gd name="connsiteY1" fmla="*/ 6434577 h 6434577"/>
                <a:gd name="connsiteX2" fmla="*/ 0 w 2149036"/>
                <a:gd name="connsiteY2" fmla="*/ 5611571 h 6434577"/>
              </a:gdLst>
              <a:ahLst/>
              <a:cxnLst>
                <a:cxn ang="0">
                  <a:pos x="connsiteX0" y="connsiteY0"/>
                </a:cxn>
                <a:cxn ang="0">
                  <a:pos x="connsiteX1" y="connsiteY1"/>
                </a:cxn>
                <a:cxn ang="0">
                  <a:pos x="connsiteX2" y="connsiteY2"/>
                </a:cxn>
              </a:cxnLst>
              <a:rect l="l" t="t" r="r" b="b"/>
              <a:pathLst>
                <a:path w="2149036" h="6434577">
                  <a:moveTo>
                    <a:pt x="2149036" y="0"/>
                  </a:moveTo>
                  <a:lnTo>
                    <a:pt x="2149036" y="6434577"/>
                  </a:lnTo>
                  <a:lnTo>
                    <a:pt x="0" y="5611571"/>
                  </a:lnTo>
                  <a:close/>
                </a:path>
              </a:pathLst>
            </a:custGeom>
            <a:solidFill>
              <a:srgbClr val="243742"/>
            </a:solidFill>
          </p:spPr>
          <p:txBody>
            <a:bodyPr wrap="square">
              <a:noAutofit/>
            </a:bodyPr>
            <a:lstStyle/>
            <a:p>
              <a:endParaRPr lang="el-GR"/>
            </a:p>
          </p:txBody>
        </p:sp>
        <p:sp>
          <p:nvSpPr>
            <p:cNvPr id="19" name="Ελεύθερη σχεδίαση: Σχήμα 18">
              <a:extLst>
                <a:ext uri="{FF2B5EF4-FFF2-40B4-BE49-F238E27FC236}">
                  <a16:creationId xmlns:a16="http://schemas.microsoft.com/office/drawing/2014/main" id="{B41E27B8-CF4B-E0A7-8DE8-3566B5E285FD}"/>
                </a:ext>
              </a:extLst>
            </p:cNvPr>
            <p:cNvSpPr>
              <a:spLocks noGrp="1" noRot="1" noMove="1" noResize="1" noEditPoints="1" noAdjustHandles="1" noChangeArrowheads="1" noChangeShapeType="1"/>
            </p:cNvSpPr>
            <p:nvPr/>
          </p:nvSpPr>
          <p:spPr>
            <a:xfrm rot="5617796">
              <a:off x="8538182" y="-9210801"/>
              <a:ext cx="1246043" cy="18369335"/>
            </a:xfrm>
            <a:custGeom>
              <a:avLst/>
              <a:gdLst>
                <a:gd name="connsiteX0" fmla="*/ 1160321 w 1246043"/>
                <a:gd name="connsiteY0" fmla="*/ 18369335 h 18369335"/>
                <a:gd name="connsiteX1" fmla="*/ 0 w 1246043"/>
                <a:gd name="connsiteY1" fmla="*/ 79047 h 18369335"/>
                <a:gd name="connsiteX2" fmla="*/ 1246043 w 1246043"/>
                <a:gd name="connsiteY2" fmla="*/ 0 h 18369335"/>
                <a:gd name="connsiteX3" fmla="*/ 1246043 w 1246043"/>
                <a:gd name="connsiteY3" fmla="*/ 18369335 h 18369335"/>
              </a:gdLst>
              <a:ahLst/>
              <a:cxnLst>
                <a:cxn ang="0">
                  <a:pos x="connsiteX0" y="connsiteY0"/>
                </a:cxn>
                <a:cxn ang="0">
                  <a:pos x="connsiteX1" y="connsiteY1"/>
                </a:cxn>
                <a:cxn ang="0">
                  <a:pos x="connsiteX2" y="connsiteY2"/>
                </a:cxn>
                <a:cxn ang="0">
                  <a:pos x="connsiteX3" y="connsiteY3"/>
                </a:cxn>
              </a:cxnLst>
              <a:rect l="l" t="t" r="r" b="b"/>
              <a:pathLst>
                <a:path w="1246043" h="18369335">
                  <a:moveTo>
                    <a:pt x="1160321" y="18369335"/>
                  </a:moveTo>
                  <a:lnTo>
                    <a:pt x="0" y="79047"/>
                  </a:lnTo>
                  <a:lnTo>
                    <a:pt x="1246043" y="0"/>
                  </a:lnTo>
                  <a:lnTo>
                    <a:pt x="1246043" y="18369335"/>
                  </a:lnTo>
                  <a:close/>
                </a:path>
              </a:pathLst>
            </a:custGeom>
            <a:solidFill>
              <a:srgbClr val="243742"/>
            </a:solidFill>
          </p:spPr>
          <p:txBody>
            <a:bodyPr wrap="square">
              <a:noAutofit/>
            </a:bodyPr>
            <a:lstStyle/>
            <a:p>
              <a:endParaRPr lang="el-GR"/>
            </a:p>
          </p:txBody>
        </p:sp>
        <p:sp>
          <p:nvSpPr>
            <p:cNvPr id="12" name="Freeform 12">
              <a:extLst>
                <a:ext uri="{FF2B5EF4-FFF2-40B4-BE49-F238E27FC236}">
                  <a16:creationId xmlns:a16="http://schemas.microsoft.com/office/drawing/2014/main" id="{AC06887D-3977-E1FC-B540-9FBEB95E754D}"/>
                </a:ext>
              </a:extLst>
            </p:cNvPr>
            <p:cNvSpPr>
              <a:spLocks noGrp="1" noRot="1" noMove="1" noResize="1" noEditPoints="1" noAdjustHandles="1" noChangeArrowheads="1" noChangeShapeType="1"/>
            </p:cNvSpPr>
            <p:nvPr/>
          </p:nvSpPr>
          <p:spPr>
            <a:xfrm rot="-5400000" flipH="1" flipV="1">
              <a:off x="14615250" y="1512000"/>
              <a:ext cx="5184000" cy="2124000"/>
            </a:xfrm>
            <a:custGeom>
              <a:avLst/>
              <a:gdLst/>
              <a:ahLst/>
              <a:cxnLst/>
              <a:rect l="l" t="t" r="r" b="b"/>
              <a:pathLst>
                <a:path w="5830499" h="9190727">
                  <a:moveTo>
                    <a:pt x="5830499" y="9190727"/>
                  </a:moveTo>
                  <a:lnTo>
                    <a:pt x="0" y="9190727"/>
                  </a:lnTo>
                  <a:lnTo>
                    <a:pt x="0" y="0"/>
                  </a:lnTo>
                  <a:lnTo>
                    <a:pt x="5830499" y="0"/>
                  </a:lnTo>
                  <a:lnTo>
                    <a:pt x="5830499" y="9190727"/>
                  </a:lnTo>
                  <a:close/>
                </a:path>
              </a:pathLst>
            </a:custGeom>
            <a:blipFill>
              <a:blip>
                <a:alphaModFix amt="64000"/>
                <a:extLst>
                  <a:ext uri="{96DAC541-7B7A-43D3-8B79-37D633B846F1}">
                    <asvg:svgBlip xmlns:asvg="http://schemas.microsoft.com/office/drawing/2016/SVG/main" r:embed="rId2"/>
                  </a:ext>
                </a:extLst>
              </a:blip>
              <a:stretch>
                <a:fillRect l="-12912" t="-342018" r="-69160" b="9310"/>
              </a:stretch>
            </a:blipFill>
          </p:spPr>
          <p:txBody>
            <a:bodyPr/>
            <a:lstStyle/>
            <a:p>
              <a:endParaRPr lang="el-GR"/>
            </a:p>
          </p:txBody>
        </p:sp>
        <p:sp>
          <p:nvSpPr>
            <p:cNvPr id="13" name="AutoShape 13">
              <a:extLst>
                <a:ext uri="{FF2B5EF4-FFF2-40B4-BE49-F238E27FC236}">
                  <a16:creationId xmlns:a16="http://schemas.microsoft.com/office/drawing/2014/main" id="{1FA81294-4261-6E05-5D9A-5A43F4639B21}"/>
                </a:ext>
              </a:extLst>
            </p:cNvPr>
            <p:cNvSpPr>
              <a:spLocks noGrp="1" noRot="1" noMove="1" noResize="1" noEditPoints="1" noAdjustHandles="1" noChangeArrowheads="1" noChangeShapeType="1"/>
            </p:cNvSpPr>
            <p:nvPr/>
          </p:nvSpPr>
          <p:spPr>
            <a:xfrm>
              <a:off x="-64669" y="-50186"/>
              <a:ext cx="18253162" cy="545146"/>
            </a:xfrm>
            <a:prstGeom prst="line">
              <a:avLst/>
            </a:prstGeom>
            <a:ln w="38100" cap="flat">
              <a:solidFill>
                <a:srgbClr val="F3F6FA"/>
              </a:solidFill>
              <a:prstDash val="solid"/>
              <a:headEnd type="none" w="sm" len="sm"/>
              <a:tailEnd type="none" w="sm" len="sm"/>
            </a:ln>
          </p:spPr>
          <p:txBody>
            <a:bodyPr/>
            <a:lstStyle/>
            <a:p>
              <a:endParaRPr lang="el-GR"/>
            </a:p>
          </p:txBody>
        </p:sp>
        <p:sp>
          <p:nvSpPr>
            <p:cNvPr id="14" name="AutoShape 14">
              <a:extLst>
                <a:ext uri="{FF2B5EF4-FFF2-40B4-BE49-F238E27FC236}">
                  <a16:creationId xmlns:a16="http://schemas.microsoft.com/office/drawing/2014/main" id="{B67AF967-C6F1-15B9-501B-9B636741B667}"/>
                </a:ext>
              </a:extLst>
            </p:cNvPr>
            <p:cNvSpPr>
              <a:spLocks noGrp="1" noRot="1" noMove="1" noResize="1" noEditPoints="1" noAdjustHandles="1" noChangeArrowheads="1" noChangeShapeType="1"/>
            </p:cNvSpPr>
            <p:nvPr/>
          </p:nvSpPr>
          <p:spPr>
            <a:xfrm flipH="1" flipV="1">
              <a:off x="0" y="1850145"/>
              <a:ext cx="1028700" cy="9510383"/>
            </a:xfrm>
            <a:prstGeom prst="line">
              <a:avLst/>
            </a:prstGeom>
            <a:ln w="38100" cap="flat">
              <a:solidFill>
                <a:srgbClr val="243742"/>
              </a:solidFill>
              <a:prstDash val="solid"/>
              <a:headEnd type="none" w="sm" len="sm"/>
              <a:tailEnd type="none" w="sm" len="sm"/>
            </a:ln>
          </p:spPr>
          <p:txBody>
            <a:bodyPr/>
            <a:lstStyle/>
            <a:p>
              <a:endParaRPr lang="el-GR"/>
            </a:p>
          </p:txBody>
        </p:sp>
        <p:sp>
          <p:nvSpPr>
            <p:cNvPr id="15" name="Freeform 15">
              <a:extLst>
                <a:ext uri="{FF2B5EF4-FFF2-40B4-BE49-F238E27FC236}">
                  <a16:creationId xmlns:a16="http://schemas.microsoft.com/office/drawing/2014/main" id="{128432A4-AF60-7083-554B-9E6FF822D162}"/>
                </a:ext>
              </a:extLst>
            </p:cNvPr>
            <p:cNvSpPr>
              <a:spLocks noGrp="1" noRot="1" noMove="1" noResize="1" noEditPoints="1" noAdjustHandles="1" noChangeArrowheads="1" noChangeShapeType="1"/>
            </p:cNvSpPr>
            <p:nvPr/>
          </p:nvSpPr>
          <p:spPr>
            <a:xfrm>
              <a:off x="378767" y="9258300"/>
              <a:ext cx="1509102" cy="646445"/>
            </a:xfrm>
            <a:custGeom>
              <a:avLst/>
              <a:gdLst/>
              <a:ahLst/>
              <a:cxnLst/>
              <a:rect l="l" t="t" r="r" b="b"/>
              <a:pathLst>
                <a:path w="1509102" h="646445">
                  <a:moveTo>
                    <a:pt x="0" y="0"/>
                  </a:moveTo>
                  <a:lnTo>
                    <a:pt x="1509102" y="0"/>
                  </a:lnTo>
                  <a:lnTo>
                    <a:pt x="1509102" y="646445"/>
                  </a:lnTo>
                  <a:lnTo>
                    <a:pt x="0" y="646445"/>
                  </a:lnTo>
                  <a:lnTo>
                    <a:pt x="0" y="0"/>
                  </a:lnTo>
                  <a:close/>
                </a:path>
              </a:pathLst>
            </a:custGeom>
            <a:blipFill>
              <a:blip r:embed="rId3"/>
              <a:stretch>
                <a:fillRect t="-66723" b="-66723"/>
              </a:stretch>
            </a:blipFill>
          </p:spPr>
          <p:txBody>
            <a:bodyPr/>
            <a:lstStyle/>
            <a:p>
              <a:endParaRPr lang="el-GR"/>
            </a:p>
          </p:txBody>
        </p:sp>
      </p:grpSp>
      <p:sp>
        <p:nvSpPr>
          <p:cNvPr id="2" name="TextBox 2">
            <a:extLst>
              <a:ext uri="{FF2B5EF4-FFF2-40B4-BE49-F238E27FC236}">
                <a16:creationId xmlns:a16="http://schemas.microsoft.com/office/drawing/2014/main" id="{CC6D54CE-ED47-97DA-9A1E-1368FEBB56B3}"/>
              </a:ext>
            </a:extLst>
          </p:cNvPr>
          <p:cNvSpPr txBox="1"/>
          <p:nvPr/>
        </p:nvSpPr>
        <p:spPr>
          <a:xfrm>
            <a:off x="823275" y="1388071"/>
            <a:ext cx="7167246" cy="1878912"/>
          </a:xfrm>
          <a:prstGeom prst="rect">
            <a:avLst/>
          </a:prstGeom>
        </p:spPr>
        <p:txBody>
          <a:bodyPr wrap="square" lIns="0" tIns="0" rIns="0" bIns="0" rtlCol="0" anchor="t">
            <a:spAutoFit/>
          </a:bodyPr>
          <a:lstStyle/>
          <a:p>
            <a:pPr>
              <a:lnSpc>
                <a:spcPts val="7679"/>
              </a:lnSpc>
              <a:spcBef>
                <a:spcPct val="0"/>
              </a:spcBef>
            </a:pPr>
            <a:r>
              <a:rPr lang="en-US" sz="4400">
                <a:solidFill>
                  <a:srgbClr val="0B1320"/>
                </a:solidFill>
                <a:latin typeface="Georgia Pro Bold"/>
              </a:rPr>
              <a:t>  </a:t>
            </a:r>
            <a:r>
              <a:rPr lang="en-US" sz="4400" err="1">
                <a:solidFill>
                  <a:srgbClr val="0B1320"/>
                </a:solidFill>
                <a:latin typeface="Georgia Pro Bold"/>
              </a:rPr>
              <a:t>Πρόλογος</a:t>
            </a:r>
            <a:r>
              <a:rPr lang="en-US" sz="4400">
                <a:solidFill>
                  <a:srgbClr val="0B1320"/>
                </a:solidFill>
                <a:latin typeface="Georgia Pro Bold"/>
              </a:rPr>
              <a:t> -</a:t>
            </a:r>
            <a:br>
              <a:rPr lang="en-US" sz="4400">
                <a:solidFill>
                  <a:srgbClr val="0B1320"/>
                </a:solidFill>
                <a:latin typeface="Georgia Pro Bold"/>
              </a:rPr>
            </a:br>
            <a:r>
              <a:rPr lang="en-US" sz="4400" err="1">
                <a:solidFill>
                  <a:srgbClr val="0B1320"/>
                </a:solidFill>
                <a:latin typeface="Georgia Pro Bold"/>
              </a:rPr>
              <a:t>Αν</a:t>
            </a:r>
            <a:r>
              <a:rPr lang="en-US" sz="4400">
                <a:solidFill>
                  <a:srgbClr val="0B1320"/>
                </a:solidFill>
                <a:latin typeface="Georgia Pro Bold"/>
              </a:rPr>
              <a:t>α</a:t>
            </a:r>
            <a:r>
              <a:rPr lang="en-US" sz="4400" err="1">
                <a:solidFill>
                  <a:srgbClr val="0B1320"/>
                </a:solidFill>
                <a:latin typeface="Georgia Pro Bold"/>
              </a:rPr>
              <a:t>λογί</a:t>
            </a:r>
            <a:r>
              <a:rPr lang="en-US" sz="4400">
                <a:solidFill>
                  <a:srgbClr val="0B1320"/>
                </a:solidFill>
                <a:latin typeface="Georgia Pro Bold"/>
              </a:rPr>
              <a:t>α / </a:t>
            </a:r>
            <a:r>
              <a:rPr lang="en-US" sz="4400" err="1">
                <a:solidFill>
                  <a:srgbClr val="0B1320"/>
                </a:solidFill>
                <a:latin typeface="Georgia Pro Bold"/>
              </a:rPr>
              <a:t>Μετ</a:t>
            </a:r>
            <a:r>
              <a:rPr lang="en-US" sz="4400">
                <a:solidFill>
                  <a:srgbClr val="0B1320"/>
                </a:solidFill>
                <a:latin typeface="Georgia Pro Bold"/>
              </a:rPr>
              <a:t>α</a:t>
            </a:r>
            <a:r>
              <a:rPr lang="en-US" sz="4400" err="1">
                <a:solidFill>
                  <a:srgbClr val="0B1320"/>
                </a:solidFill>
                <a:latin typeface="Georgia Pro Bold"/>
              </a:rPr>
              <a:t>φορά</a:t>
            </a:r>
            <a:r>
              <a:rPr lang="en-US" sz="4400">
                <a:solidFill>
                  <a:srgbClr val="0B1320"/>
                </a:solidFill>
                <a:latin typeface="Georgia Pro Bold"/>
              </a:rPr>
              <a:t> </a:t>
            </a:r>
          </a:p>
        </p:txBody>
      </p:sp>
      <p:sp>
        <p:nvSpPr>
          <p:cNvPr id="3" name="TextBox 3">
            <a:extLst>
              <a:ext uri="{FF2B5EF4-FFF2-40B4-BE49-F238E27FC236}">
                <a16:creationId xmlns:a16="http://schemas.microsoft.com/office/drawing/2014/main" id="{B440CF13-B355-BEE8-4B1F-1C09226F7F37}"/>
              </a:ext>
            </a:extLst>
          </p:cNvPr>
          <p:cNvSpPr txBox="1"/>
          <p:nvPr/>
        </p:nvSpPr>
        <p:spPr>
          <a:xfrm>
            <a:off x="9642159" y="1875751"/>
            <a:ext cx="7136766" cy="3469476"/>
          </a:xfrm>
          <a:prstGeom prst="rect">
            <a:avLst/>
          </a:prstGeom>
        </p:spPr>
        <p:txBody>
          <a:bodyPr wrap="square" lIns="0" tIns="0" rIns="0" bIns="0" rtlCol="0" anchor="t">
            <a:spAutoFit/>
          </a:bodyPr>
          <a:lstStyle/>
          <a:p>
            <a:pPr marL="285750" indent="-285750">
              <a:spcBef>
                <a:spcPct val="20000"/>
              </a:spcBef>
              <a:spcAft>
                <a:spcPts val="600"/>
              </a:spcAft>
              <a:buFont typeface="Arial"/>
              <a:buChar char="•"/>
            </a:pPr>
            <a:r>
              <a:rPr lang="el-GR" sz="3200">
                <a:solidFill>
                  <a:srgbClr val="000000"/>
                </a:solidFill>
                <a:latin typeface="Georgia Pro Bold"/>
              </a:rPr>
              <a:t>π.χ. για το σχολείο και γλώσσα </a:t>
            </a:r>
            <a:r>
              <a:rPr lang="el-GR" sz="2800" i="1">
                <a:solidFill>
                  <a:srgbClr val="000000"/>
                </a:solidFill>
                <a:latin typeface="Georgia Pro Bold"/>
              </a:rPr>
              <a:t>(του Μ. Πλωρίτη)</a:t>
            </a:r>
            <a:endParaRPr lang="en-US" sz="2800">
              <a:latin typeface="Georgia Pro Bold"/>
              <a:ea typeface="Calibri"/>
              <a:cs typeface="Calibri"/>
            </a:endParaRPr>
          </a:p>
          <a:p>
            <a:pPr>
              <a:spcBef>
                <a:spcPct val="20000"/>
              </a:spcBef>
              <a:spcAft>
                <a:spcPts val="600"/>
              </a:spcAft>
            </a:pPr>
            <a:endParaRPr lang="el-GR" sz="4000">
              <a:latin typeface="Georgia Pro Bold"/>
            </a:endParaRPr>
          </a:p>
          <a:p>
            <a:pPr>
              <a:spcBef>
                <a:spcPct val="20000"/>
              </a:spcBef>
              <a:spcAft>
                <a:spcPts val="600"/>
              </a:spcAft>
            </a:pPr>
            <a:endParaRPr lang="el-GR" sz="3600" b="1">
              <a:latin typeface="Georgia Pro Bold"/>
              <a:ea typeface="Calibri"/>
              <a:cs typeface="Calibri"/>
            </a:endParaRPr>
          </a:p>
          <a:p>
            <a:pPr>
              <a:lnSpc>
                <a:spcPts val="7679"/>
              </a:lnSpc>
              <a:spcBef>
                <a:spcPct val="0"/>
              </a:spcBef>
            </a:pPr>
            <a:endParaRPr lang="en-US" sz="3200">
              <a:solidFill>
                <a:srgbClr val="0B1320"/>
              </a:solidFill>
              <a:latin typeface="Georgia Pro Bold"/>
            </a:endParaRPr>
          </a:p>
        </p:txBody>
      </p:sp>
      <p:sp>
        <p:nvSpPr>
          <p:cNvPr id="4" name="TextBox 4">
            <a:extLst>
              <a:ext uri="{FF2B5EF4-FFF2-40B4-BE49-F238E27FC236}">
                <a16:creationId xmlns:a16="http://schemas.microsoft.com/office/drawing/2014/main" id="{C44BC866-BEF1-E84A-686D-EF93AA2A032E}"/>
              </a:ext>
            </a:extLst>
          </p:cNvPr>
          <p:cNvSpPr txBox="1"/>
          <p:nvPr/>
        </p:nvSpPr>
        <p:spPr>
          <a:xfrm>
            <a:off x="822707" y="3541939"/>
            <a:ext cx="6984366" cy="3053785"/>
          </a:xfrm>
          <a:prstGeom prst="rect">
            <a:avLst/>
          </a:prstGeom>
        </p:spPr>
        <p:txBody>
          <a:bodyPr wrap="square" lIns="0" tIns="0" rIns="0" bIns="0" rtlCol="0" anchor="t">
            <a:spAutoFit/>
          </a:bodyPr>
          <a:lstStyle/>
          <a:p>
            <a:pPr algn="just">
              <a:lnSpc>
                <a:spcPct val="150000"/>
              </a:lnSpc>
              <a:spcBef>
                <a:spcPct val="20000"/>
              </a:spcBef>
              <a:spcAft>
                <a:spcPts val="600"/>
              </a:spcAft>
            </a:pPr>
            <a:r>
              <a:rPr lang="el-GR" sz="3200">
                <a:solidFill>
                  <a:srgbClr val="000000"/>
                </a:solidFill>
                <a:latin typeface="Corbel"/>
              </a:rPr>
              <a:t>Χρήση εκτεταμένης παρομοίωσης ή μεταφοράς, που συγκρίνει δύο ανόμοια εκ πρώτης όψεως πράγματα. </a:t>
            </a:r>
            <a:endParaRPr lang="en-US" sz="3200">
              <a:solidFill>
                <a:srgbClr val="000000"/>
              </a:solidFill>
              <a:latin typeface="Calibri"/>
              <a:ea typeface="Calibri"/>
              <a:cs typeface="Calibri"/>
            </a:endParaRPr>
          </a:p>
          <a:p>
            <a:pPr algn="just">
              <a:lnSpc>
                <a:spcPct val="150000"/>
              </a:lnSpc>
              <a:spcBef>
                <a:spcPct val="20000"/>
              </a:spcBef>
              <a:spcAft>
                <a:spcPts val="600"/>
              </a:spcAft>
            </a:pPr>
            <a:r>
              <a:rPr lang="el-GR" sz="3200">
                <a:solidFill>
                  <a:srgbClr val="000000"/>
                </a:solidFill>
                <a:latin typeface="Corbel"/>
              </a:rPr>
              <a:t>Συχνά συνδυάζεται με τον επαγωγικό.</a:t>
            </a:r>
            <a:endParaRPr lang="en-US" sz="3200">
              <a:ea typeface="Calibri"/>
              <a:cs typeface="Calibri"/>
            </a:endParaRPr>
          </a:p>
        </p:txBody>
      </p:sp>
      <p:sp>
        <p:nvSpPr>
          <p:cNvPr id="5" name="TextBox 5">
            <a:extLst>
              <a:ext uri="{FF2B5EF4-FFF2-40B4-BE49-F238E27FC236}">
                <a16:creationId xmlns:a16="http://schemas.microsoft.com/office/drawing/2014/main" id="{A12EE565-4130-3934-C873-6527CD40A4C0}"/>
              </a:ext>
            </a:extLst>
          </p:cNvPr>
          <p:cNvSpPr txBox="1"/>
          <p:nvPr/>
        </p:nvSpPr>
        <p:spPr>
          <a:xfrm>
            <a:off x="8696710" y="3400969"/>
            <a:ext cx="8569326" cy="3205365"/>
          </a:xfrm>
          <a:prstGeom prst="rect">
            <a:avLst/>
          </a:prstGeom>
        </p:spPr>
        <p:txBody>
          <a:bodyPr wrap="square" lIns="0" tIns="0" rIns="0" bIns="0" rtlCol="0" anchor="t">
            <a:spAutoFit/>
          </a:bodyPr>
          <a:lstStyle/>
          <a:p>
            <a:pPr algn="just">
              <a:lnSpc>
                <a:spcPts val="4199"/>
              </a:lnSpc>
            </a:pPr>
            <a:r>
              <a:rPr lang="el-GR" sz="3200" i="1">
                <a:solidFill>
                  <a:srgbClr val="000000"/>
                </a:solidFill>
                <a:latin typeface="Corbel"/>
              </a:rPr>
              <a:t>Αν η κόλαση της αεροπειρατείας είχε ευτυχές τέλος με την προχθεσινή απελευθέρωση των ομήρων, το "καθαρτήριο" των γενικών Εξετάσεων απέδειξε πως κανένα τέλος, κοντινό ή μακρινό, δεν υπάρχει για τους άλλους ομήρους, που ονομάζονται ελληνική παιδεία και ελληνική γλώσσα.</a:t>
            </a:r>
            <a:endParaRPr lang="en-US" sz="3200">
              <a:ea typeface="Calibri"/>
              <a:cs typeface="Calibri"/>
            </a:endParaRPr>
          </a:p>
        </p:txBody>
      </p:sp>
    </p:spTree>
    <p:extLst>
      <p:ext uri="{BB962C8B-B14F-4D97-AF65-F5344CB8AC3E}">
        <p14:creationId xmlns:p14="http://schemas.microsoft.com/office/powerpoint/2010/main" val="468057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35" name="Ομάδα 34">
            <a:extLst>
              <a:ext uri="{FF2B5EF4-FFF2-40B4-BE49-F238E27FC236}">
                <a16:creationId xmlns:a16="http://schemas.microsoft.com/office/drawing/2014/main" id="{823395D2-1CC5-3E70-41CE-278950A1FFCC}"/>
              </a:ext>
            </a:extLst>
          </p:cNvPr>
          <p:cNvGrpSpPr/>
          <p:nvPr/>
        </p:nvGrpSpPr>
        <p:grpSpPr>
          <a:xfrm>
            <a:off x="378767" y="-792622"/>
            <a:ext cx="21808150" cy="10697367"/>
            <a:chOff x="378767" y="-792622"/>
            <a:chExt cx="21808150" cy="10697367"/>
          </a:xfrm>
        </p:grpSpPr>
        <p:sp>
          <p:nvSpPr>
            <p:cNvPr id="26" name="Ελεύθερη σχεδίαση: Σχήμα 25">
              <a:extLst>
                <a:ext uri="{FF2B5EF4-FFF2-40B4-BE49-F238E27FC236}">
                  <a16:creationId xmlns:a16="http://schemas.microsoft.com/office/drawing/2014/main" id="{A531226D-C942-AC2E-A838-992B3B3B5B25}"/>
                </a:ext>
              </a:extLst>
            </p:cNvPr>
            <p:cNvSpPr>
              <a:spLocks/>
            </p:cNvSpPr>
            <p:nvPr/>
          </p:nvSpPr>
          <p:spPr>
            <a:xfrm rot="7250737">
              <a:off x="14839898" y="-1879399"/>
              <a:ext cx="3602472" cy="5987773"/>
            </a:xfrm>
            <a:custGeom>
              <a:avLst/>
              <a:gdLst>
                <a:gd name="connsiteX0" fmla="*/ 2291082 w 3602472"/>
                <a:gd name="connsiteY0" fmla="*/ 5987773 h 5987773"/>
                <a:gd name="connsiteX1" fmla="*/ 0 w 3602472"/>
                <a:gd name="connsiteY1" fmla="*/ 2151393 h 5987773"/>
                <a:gd name="connsiteX2" fmla="*/ 3602472 w 3602472"/>
                <a:gd name="connsiteY2" fmla="*/ 0 h 5987773"/>
                <a:gd name="connsiteX3" fmla="*/ 3602472 w 3602472"/>
                <a:gd name="connsiteY3" fmla="*/ 5987773 h 5987773"/>
              </a:gdLst>
              <a:ahLst/>
              <a:cxnLst>
                <a:cxn ang="0">
                  <a:pos x="connsiteX0" y="connsiteY0"/>
                </a:cxn>
                <a:cxn ang="0">
                  <a:pos x="connsiteX1" y="connsiteY1"/>
                </a:cxn>
                <a:cxn ang="0">
                  <a:pos x="connsiteX2" y="connsiteY2"/>
                </a:cxn>
                <a:cxn ang="0">
                  <a:pos x="connsiteX3" y="connsiteY3"/>
                </a:cxn>
              </a:cxnLst>
              <a:rect l="l" t="t" r="r" b="b"/>
              <a:pathLst>
                <a:path w="3602472" h="5987773">
                  <a:moveTo>
                    <a:pt x="2291082" y="5987773"/>
                  </a:moveTo>
                  <a:lnTo>
                    <a:pt x="0" y="2151393"/>
                  </a:lnTo>
                  <a:lnTo>
                    <a:pt x="3602472" y="0"/>
                  </a:lnTo>
                  <a:lnTo>
                    <a:pt x="3602472" y="5987773"/>
                  </a:lnTo>
                  <a:close/>
                </a:path>
              </a:pathLst>
            </a:custGeom>
            <a:solidFill>
              <a:srgbClr val="243742"/>
            </a:solidFill>
          </p:spPr>
          <p:txBody>
            <a:bodyPr wrap="square">
              <a:noAutofit/>
            </a:bodyPr>
            <a:lstStyle/>
            <a:p>
              <a:endParaRPr lang="el-GR"/>
            </a:p>
          </p:txBody>
        </p:sp>
        <p:sp>
          <p:nvSpPr>
            <p:cNvPr id="13" name="Ελεύθερη σχεδίαση: Σχήμα 12">
              <a:extLst>
                <a:ext uri="{FF2B5EF4-FFF2-40B4-BE49-F238E27FC236}">
                  <a16:creationId xmlns:a16="http://schemas.microsoft.com/office/drawing/2014/main" id="{1A2B52A9-4528-12E6-2269-3D80985E4912}"/>
                </a:ext>
              </a:extLst>
            </p:cNvPr>
            <p:cNvSpPr/>
            <p:nvPr/>
          </p:nvSpPr>
          <p:spPr>
            <a:xfrm rot="11220579">
              <a:off x="1065208" y="-792622"/>
              <a:ext cx="13001608" cy="1591907"/>
            </a:xfrm>
            <a:custGeom>
              <a:avLst/>
              <a:gdLst>
                <a:gd name="connsiteX0" fmla="*/ 13001608 w 13001608"/>
                <a:gd name="connsiteY0" fmla="*/ 0 h 1591907"/>
                <a:gd name="connsiteX1" fmla="*/ 54594 w 13001608"/>
                <a:gd name="connsiteY1" fmla="*/ 1591907 h 1591907"/>
                <a:gd name="connsiteX2" fmla="*/ 0 w 13001608"/>
                <a:gd name="connsiteY2" fmla="*/ 1591907 h 1591907"/>
                <a:gd name="connsiteX3" fmla="*/ 0 w 13001608"/>
                <a:gd name="connsiteY3" fmla="*/ 0 h 1591907"/>
              </a:gdLst>
              <a:ahLst/>
              <a:cxnLst>
                <a:cxn ang="0">
                  <a:pos x="connsiteX0" y="connsiteY0"/>
                </a:cxn>
                <a:cxn ang="0">
                  <a:pos x="connsiteX1" y="connsiteY1"/>
                </a:cxn>
                <a:cxn ang="0">
                  <a:pos x="connsiteX2" y="connsiteY2"/>
                </a:cxn>
                <a:cxn ang="0">
                  <a:pos x="connsiteX3" y="connsiteY3"/>
                </a:cxn>
              </a:cxnLst>
              <a:rect l="l" t="t" r="r" b="b"/>
              <a:pathLst>
                <a:path w="13001608" h="1591907">
                  <a:moveTo>
                    <a:pt x="13001608" y="0"/>
                  </a:moveTo>
                  <a:lnTo>
                    <a:pt x="54594" y="1591907"/>
                  </a:lnTo>
                  <a:lnTo>
                    <a:pt x="0" y="1591907"/>
                  </a:lnTo>
                  <a:lnTo>
                    <a:pt x="0" y="0"/>
                  </a:lnTo>
                  <a:close/>
                </a:path>
              </a:pathLst>
            </a:custGeom>
            <a:solidFill>
              <a:srgbClr val="497183"/>
            </a:solidFill>
          </p:spPr>
          <p:txBody>
            <a:bodyPr wrap="square">
              <a:noAutofit/>
            </a:bodyPr>
            <a:lstStyle/>
            <a:p>
              <a:endParaRPr lang="el-GR"/>
            </a:p>
          </p:txBody>
        </p:sp>
        <p:sp>
          <p:nvSpPr>
            <p:cNvPr id="28" name="Ελεύθερη σχεδίαση: Σχήμα 27">
              <a:extLst>
                <a:ext uri="{FF2B5EF4-FFF2-40B4-BE49-F238E27FC236}">
                  <a16:creationId xmlns:a16="http://schemas.microsoft.com/office/drawing/2014/main" id="{B390937D-5319-09A7-90EA-B3B31CAF8089}"/>
                </a:ext>
              </a:extLst>
            </p:cNvPr>
            <p:cNvSpPr/>
            <p:nvPr/>
          </p:nvSpPr>
          <p:spPr>
            <a:xfrm rot="18595069" flipH="1" flipV="1">
              <a:off x="16592112" y="-1829229"/>
              <a:ext cx="4285839" cy="6903770"/>
            </a:xfrm>
            <a:custGeom>
              <a:avLst/>
              <a:gdLst>
                <a:gd name="connsiteX0" fmla="*/ 2915284 w 4285839"/>
                <a:gd name="connsiteY0" fmla="*/ 6903770 h 6903770"/>
                <a:gd name="connsiteX1" fmla="*/ 0 w 4285839"/>
                <a:gd name="connsiteY1" fmla="*/ 3419331 h 6903770"/>
                <a:gd name="connsiteX2" fmla="*/ 3103634 w 4285839"/>
                <a:gd name="connsiteY2" fmla="*/ 822650 h 6903770"/>
                <a:gd name="connsiteX3" fmla="*/ 2415356 w 4285839"/>
                <a:gd name="connsiteY3" fmla="*/ 0 h 6903770"/>
                <a:gd name="connsiteX4" fmla="*/ 4285839 w 4285839"/>
                <a:gd name="connsiteY4" fmla="*/ 0 h 6903770"/>
                <a:gd name="connsiteX5" fmla="*/ 4285838 w 4285839"/>
                <a:gd name="connsiteY5" fmla="*/ 6903770 h 690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5839" h="6903770">
                  <a:moveTo>
                    <a:pt x="2915284" y="6903770"/>
                  </a:moveTo>
                  <a:lnTo>
                    <a:pt x="0" y="3419331"/>
                  </a:lnTo>
                  <a:lnTo>
                    <a:pt x="3103634" y="822650"/>
                  </a:lnTo>
                  <a:lnTo>
                    <a:pt x="2415356" y="0"/>
                  </a:lnTo>
                  <a:lnTo>
                    <a:pt x="4285839" y="0"/>
                  </a:lnTo>
                  <a:lnTo>
                    <a:pt x="4285838" y="6903770"/>
                  </a:lnTo>
                  <a:close/>
                </a:path>
              </a:pathLst>
            </a:custGeom>
            <a:blipFill>
              <a:blip>
                <a:alphaModFix amt="64000"/>
                <a:extLst>
                  <a:ext uri="{96DAC541-7B7A-43D3-8B79-37D633B846F1}">
                    <asvg:svgBlip xmlns:asvg="http://schemas.microsoft.com/office/drawing/2016/SVG/main" r:embed="rId2"/>
                  </a:ext>
                </a:extLst>
              </a:blip>
              <a:stretch>
                <a:fillRect r="-61881"/>
              </a:stretch>
            </a:blipFill>
          </p:spPr>
          <p:txBody>
            <a:bodyPr wrap="square">
              <a:noAutofit/>
            </a:bodyPr>
            <a:lstStyle/>
            <a:p>
              <a:endParaRPr lang="el-GR"/>
            </a:p>
          </p:txBody>
        </p:sp>
        <p:sp>
          <p:nvSpPr>
            <p:cNvPr id="11" name="Freeform 11"/>
            <p:cNvSpPr/>
            <p:nvPr/>
          </p:nvSpPr>
          <p:spPr>
            <a:xfrm>
              <a:off x="378767" y="9258300"/>
              <a:ext cx="1509102" cy="646445"/>
            </a:xfrm>
            <a:custGeom>
              <a:avLst/>
              <a:gdLst/>
              <a:ahLst/>
              <a:cxnLst/>
              <a:rect l="l" t="t" r="r" b="b"/>
              <a:pathLst>
                <a:path w="1509102" h="646445">
                  <a:moveTo>
                    <a:pt x="0" y="0"/>
                  </a:moveTo>
                  <a:lnTo>
                    <a:pt x="1509102" y="0"/>
                  </a:lnTo>
                  <a:lnTo>
                    <a:pt x="1509102" y="646445"/>
                  </a:lnTo>
                  <a:lnTo>
                    <a:pt x="0" y="646445"/>
                  </a:lnTo>
                  <a:lnTo>
                    <a:pt x="0" y="0"/>
                  </a:lnTo>
                  <a:close/>
                </a:path>
              </a:pathLst>
            </a:custGeom>
            <a:blipFill>
              <a:blip r:embed="rId3"/>
              <a:stretch>
                <a:fillRect t="-66723" b="-66723"/>
              </a:stretch>
            </a:blipFill>
          </p:spPr>
          <p:txBody>
            <a:bodyPr/>
            <a:lstStyle/>
            <a:p>
              <a:endParaRPr lang="el-GR"/>
            </a:p>
          </p:txBody>
        </p:sp>
      </p:grpSp>
      <p:sp>
        <p:nvSpPr>
          <p:cNvPr id="2" name="TextBox 2"/>
          <p:cNvSpPr txBox="1"/>
          <p:nvPr/>
        </p:nvSpPr>
        <p:spPr>
          <a:xfrm>
            <a:off x="2103753" y="1646033"/>
            <a:ext cx="14084886" cy="1129027"/>
          </a:xfrm>
          <a:prstGeom prst="rect">
            <a:avLst/>
          </a:prstGeom>
        </p:spPr>
        <p:txBody>
          <a:bodyPr lIns="0" tIns="0" rIns="0" bIns="0" rtlCol="0" anchor="t">
            <a:spAutoFit/>
          </a:bodyPr>
          <a:lstStyle/>
          <a:p>
            <a:pPr marL="0" lvl="0" indent="0">
              <a:lnSpc>
                <a:spcPts val="9600"/>
              </a:lnSpc>
              <a:spcBef>
                <a:spcPct val="0"/>
              </a:spcBef>
            </a:pPr>
            <a:r>
              <a:rPr lang="en-US" sz="6000" err="1">
                <a:solidFill>
                  <a:srgbClr val="0B1320"/>
                </a:solidFill>
                <a:latin typeface="Georgia Pro Bold"/>
              </a:rPr>
              <a:t>Αν</a:t>
            </a:r>
            <a:r>
              <a:rPr lang="en-US" sz="6000">
                <a:solidFill>
                  <a:srgbClr val="0B1320"/>
                </a:solidFill>
                <a:latin typeface="Georgia Pro Bold"/>
              </a:rPr>
              <a:t>α</a:t>
            </a:r>
            <a:r>
              <a:rPr lang="en-US" sz="6000" err="1">
                <a:solidFill>
                  <a:srgbClr val="0B1320"/>
                </a:solidFill>
                <a:latin typeface="Georgia Pro Bold"/>
              </a:rPr>
              <a:t>κεφ</a:t>
            </a:r>
            <a:r>
              <a:rPr lang="en-US" sz="6000">
                <a:solidFill>
                  <a:srgbClr val="0B1320"/>
                </a:solidFill>
                <a:latin typeface="Georgia Pro Bold"/>
              </a:rPr>
              <a:t>αλα</a:t>
            </a:r>
            <a:r>
              <a:rPr lang="en-US" sz="6000" err="1">
                <a:solidFill>
                  <a:srgbClr val="0B1320"/>
                </a:solidFill>
                <a:latin typeface="Georgia Pro Bold"/>
              </a:rPr>
              <a:t>ίωση</a:t>
            </a:r>
            <a:endParaRPr lang="en-US" err="1"/>
          </a:p>
        </p:txBody>
      </p:sp>
      <p:sp>
        <p:nvSpPr>
          <p:cNvPr id="3" name="TextBox 3"/>
          <p:cNvSpPr txBox="1"/>
          <p:nvPr/>
        </p:nvSpPr>
        <p:spPr>
          <a:xfrm>
            <a:off x="1352601" y="3010320"/>
            <a:ext cx="14836037" cy="6961521"/>
          </a:xfrm>
          <a:prstGeom prst="rect">
            <a:avLst/>
          </a:prstGeom>
        </p:spPr>
        <p:txBody>
          <a:bodyPr wrap="square" lIns="0" tIns="0" rIns="0" bIns="0" rtlCol="0" anchor="t">
            <a:spAutoFit/>
          </a:bodyPr>
          <a:lstStyle/>
          <a:p>
            <a:pPr>
              <a:lnSpc>
                <a:spcPts val="4199"/>
              </a:lnSpc>
            </a:pPr>
            <a:r>
              <a:rPr lang="en-US" sz="3200">
                <a:solidFill>
                  <a:srgbClr val="0B1320"/>
                </a:solidFill>
                <a:latin typeface="Georgia Pro"/>
              </a:rPr>
              <a:t>Ο </a:t>
            </a:r>
            <a:r>
              <a:rPr lang="en-US" sz="3200" err="1">
                <a:solidFill>
                  <a:srgbClr val="0B1320"/>
                </a:solidFill>
                <a:latin typeface="Georgia Pro"/>
              </a:rPr>
              <a:t>Πρόλογος</a:t>
            </a:r>
            <a:r>
              <a:rPr lang="en-US" sz="3200">
                <a:solidFill>
                  <a:srgbClr val="0B1320"/>
                </a:solidFill>
                <a:latin typeface="Georgia Pro"/>
              </a:rPr>
              <a:t> απ</a:t>
            </a:r>
            <a:r>
              <a:rPr lang="en-US" sz="3200" err="1">
                <a:solidFill>
                  <a:srgbClr val="0B1320"/>
                </a:solidFill>
                <a:latin typeface="Georgia Pro"/>
              </a:rPr>
              <a:t>οτελεί</a:t>
            </a:r>
            <a:r>
              <a:rPr lang="en-US" sz="3200">
                <a:solidFill>
                  <a:srgbClr val="0B1320"/>
                </a:solidFill>
                <a:latin typeface="Georgia Pro"/>
              </a:rPr>
              <a:t> </a:t>
            </a:r>
            <a:r>
              <a:rPr lang="en-US" sz="3200" err="1">
                <a:solidFill>
                  <a:srgbClr val="0B1320"/>
                </a:solidFill>
                <a:latin typeface="Georgia Pro"/>
              </a:rPr>
              <a:t>το</a:t>
            </a:r>
            <a:r>
              <a:rPr lang="en-US" sz="3200">
                <a:solidFill>
                  <a:srgbClr val="0B1320"/>
                </a:solidFill>
                <a:latin typeface="Georgia Pro"/>
              </a:rPr>
              <a:t> π</a:t>
            </a:r>
            <a:r>
              <a:rPr lang="en-US" sz="3200" err="1">
                <a:solidFill>
                  <a:srgbClr val="0B1320"/>
                </a:solidFill>
                <a:latin typeface="Georgia Pro"/>
              </a:rPr>
              <a:t>ρώτο</a:t>
            </a:r>
            <a:r>
              <a:rPr lang="en-US" sz="3200">
                <a:solidFill>
                  <a:srgbClr val="0B1320"/>
                </a:solidFill>
                <a:latin typeface="Georgia Pro"/>
              </a:rPr>
              <a:t>, και </a:t>
            </a:r>
            <a:r>
              <a:rPr lang="en-US" sz="3200" err="1">
                <a:solidFill>
                  <a:srgbClr val="0B1320"/>
                </a:solidFill>
                <a:latin typeface="Georgia Pro"/>
              </a:rPr>
              <a:t>γι</a:t>
            </a:r>
            <a:r>
              <a:rPr lang="en-US" sz="3200">
                <a:solidFill>
                  <a:srgbClr val="0B1320"/>
                </a:solidFill>
                <a:latin typeface="Georgia Pro"/>
              </a:rPr>
              <a:t>α α</a:t>
            </a:r>
            <a:r>
              <a:rPr lang="en-US" sz="3200" err="1">
                <a:solidFill>
                  <a:srgbClr val="0B1320"/>
                </a:solidFill>
                <a:latin typeface="Georgia Pro"/>
              </a:rPr>
              <a:t>υτόν</a:t>
            </a:r>
            <a:r>
              <a:rPr lang="en-US" sz="3200">
                <a:solidFill>
                  <a:srgbClr val="0B1320"/>
                </a:solidFill>
                <a:latin typeface="Georgia Pro"/>
              </a:rPr>
              <a:t> </a:t>
            </a:r>
            <a:r>
              <a:rPr lang="en-US" sz="3200" err="1">
                <a:solidFill>
                  <a:srgbClr val="0B1320"/>
                </a:solidFill>
                <a:latin typeface="Georgia Pro"/>
              </a:rPr>
              <a:t>τον</a:t>
            </a:r>
            <a:r>
              <a:rPr lang="en-US" sz="3200">
                <a:solidFill>
                  <a:srgbClr val="0B1320"/>
                </a:solidFill>
                <a:latin typeface="Georgia Pro"/>
              </a:rPr>
              <a:t> </a:t>
            </a:r>
            <a:r>
              <a:rPr lang="en-US" sz="3200" err="1">
                <a:solidFill>
                  <a:srgbClr val="0B1320"/>
                </a:solidFill>
                <a:latin typeface="Georgia Pro"/>
              </a:rPr>
              <a:t>λόγο</a:t>
            </a:r>
            <a:r>
              <a:rPr lang="en-US" sz="3200">
                <a:solidFill>
                  <a:srgbClr val="0B1320"/>
                </a:solidFill>
                <a:latin typeface="Georgia Pro"/>
              </a:rPr>
              <a:t> κα</a:t>
            </a:r>
            <a:r>
              <a:rPr lang="en-US" sz="3200" err="1">
                <a:solidFill>
                  <a:srgbClr val="0B1320"/>
                </a:solidFill>
                <a:latin typeface="Georgia Pro"/>
              </a:rPr>
              <a:t>θοριστικό</a:t>
            </a:r>
            <a:r>
              <a:rPr lang="en-US" sz="3200">
                <a:solidFill>
                  <a:srgbClr val="0B1320"/>
                </a:solidFill>
                <a:latin typeface="Georgia Pro"/>
              </a:rPr>
              <a:t>, </a:t>
            </a:r>
            <a:r>
              <a:rPr lang="en-US" sz="3200" err="1">
                <a:solidFill>
                  <a:srgbClr val="0B1320"/>
                </a:solidFill>
                <a:latin typeface="Georgia Pro"/>
              </a:rPr>
              <a:t>τμήμ</a:t>
            </a:r>
            <a:r>
              <a:rPr lang="en-US" sz="3200">
                <a:solidFill>
                  <a:srgbClr val="0B1320"/>
                </a:solidFill>
                <a:latin typeface="Georgia Pro"/>
              </a:rPr>
              <a:t>α </a:t>
            </a:r>
            <a:r>
              <a:rPr lang="en-US" sz="3200" err="1">
                <a:solidFill>
                  <a:srgbClr val="0B1320"/>
                </a:solidFill>
                <a:latin typeface="Georgia Pro"/>
              </a:rPr>
              <a:t>του</a:t>
            </a:r>
            <a:r>
              <a:rPr lang="en-US" sz="3200">
                <a:solidFill>
                  <a:srgbClr val="0B1320"/>
                </a:solidFill>
                <a:latin typeface="Georgia Pro"/>
              </a:rPr>
              <a:t> </a:t>
            </a:r>
            <a:r>
              <a:rPr lang="en-US" sz="3200" err="1">
                <a:solidFill>
                  <a:srgbClr val="0B1320"/>
                </a:solidFill>
                <a:latin typeface="Georgia Pro"/>
              </a:rPr>
              <a:t>κειμένου</a:t>
            </a:r>
            <a:r>
              <a:rPr lang="en-US" sz="3200">
                <a:solidFill>
                  <a:srgbClr val="0B1320"/>
                </a:solidFill>
                <a:latin typeface="Georgia Pro"/>
              </a:rPr>
              <a:t>: </a:t>
            </a:r>
          </a:p>
          <a:p>
            <a:pPr marL="457200" indent="-457200">
              <a:lnSpc>
                <a:spcPts val="4199"/>
              </a:lnSpc>
              <a:buFont typeface="Wingdings"/>
              <a:buChar char="ü"/>
            </a:pPr>
            <a:r>
              <a:rPr lang="en-US" sz="3200" err="1">
                <a:solidFill>
                  <a:srgbClr val="0B1320"/>
                </a:solidFill>
                <a:latin typeface="Georgia Pro"/>
              </a:rPr>
              <a:t>Προετοιμάζει</a:t>
            </a:r>
            <a:r>
              <a:rPr lang="en-US" sz="3200">
                <a:solidFill>
                  <a:srgbClr val="0B1320"/>
                </a:solidFill>
                <a:latin typeface="Georgia Pro"/>
              </a:rPr>
              <a:t> </a:t>
            </a:r>
            <a:r>
              <a:rPr lang="en-US" sz="3200" err="1">
                <a:solidFill>
                  <a:srgbClr val="0B1320"/>
                </a:solidFill>
                <a:latin typeface="Georgia Pro"/>
              </a:rPr>
              <a:t>τον</a:t>
            </a:r>
            <a:r>
              <a:rPr lang="en-US" sz="3200">
                <a:solidFill>
                  <a:srgbClr val="0B1320"/>
                </a:solidFill>
                <a:latin typeface="Georgia Pro"/>
              </a:rPr>
              <a:t> ανα</a:t>
            </a:r>
            <a:r>
              <a:rPr lang="en-US" sz="3200" err="1">
                <a:solidFill>
                  <a:srgbClr val="0B1320"/>
                </a:solidFill>
                <a:latin typeface="Georgia Pro"/>
              </a:rPr>
              <a:t>γνώστη</a:t>
            </a:r>
            <a:r>
              <a:rPr lang="en-US" sz="3200">
                <a:solidFill>
                  <a:srgbClr val="0B1320"/>
                </a:solidFill>
                <a:latin typeface="Georgia Pro"/>
              </a:rPr>
              <a:t> / </a:t>
            </a:r>
            <a:r>
              <a:rPr lang="en-US" sz="3200" err="1">
                <a:solidFill>
                  <a:srgbClr val="0B1320"/>
                </a:solidFill>
                <a:latin typeface="Georgia Pro"/>
              </a:rPr>
              <a:t>τον</a:t>
            </a:r>
            <a:r>
              <a:rPr lang="en-US" sz="3200">
                <a:solidFill>
                  <a:srgbClr val="0B1320"/>
                </a:solidFill>
                <a:latin typeface="Georgia Pro"/>
              </a:rPr>
              <a:t> α</a:t>
            </a:r>
            <a:r>
              <a:rPr lang="en-US" sz="3200" err="1">
                <a:solidFill>
                  <a:srgbClr val="0B1320"/>
                </a:solidFill>
                <a:latin typeface="Georgia Pro"/>
              </a:rPr>
              <a:t>κρο</a:t>
            </a:r>
            <a:r>
              <a:rPr lang="en-US" sz="3200">
                <a:solidFill>
                  <a:srgbClr val="0B1320"/>
                </a:solidFill>
                <a:latin typeface="Georgia Pro"/>
              </a:rPr>
              <a:t>α</a:t>
            </a:r>
            <a:r>
              <a:rPr lang="en-US" sz="3200" err="1">
                <a:solidFill>
                  <a:srgbClr val="0B1320"/>
                </a:solidFill>
                <a:latin typeface="Georgia Pro"/>
              </a:rPr>
              <a:t>τή</a:t>
            </a:r>
            <a:r>
              <a:rPr lang="en-US" sz="3200">
                <a:solidFill>
                  <a:srgbClr val="0B1320"/>
                </a:solidFill>
                <a:latin typeface="Georgia Pro"/>
              </a:rPr>
              <a:t> &amp; </a:t>
            </a:r>
            <a:r>
              <a:rPr lang="en-US" sz="3200" err="1">
                <a:solidFill>
                  <a:srgbClr val="0B1320"/>
                </a:solidFill>
                <a:latin typeface="Georgia Pro"/>
              </a:rPr>
              <a:t>κεντρίζει</a:t>
            </a:r>
            <a:r>
              <a:rPr lang="en-US" sz="3200">
                <a:solidFill>
                  <a:srgbClr val="0B1320"/>
                </a:solidFill>
                <a:latin typeface="Georgia Pro"/>
              </a:rPr>
              <a:t> </a:t>
            </a:r>
            <a:r>
              <a:rPr lang="en-US" sz="3200" err="1">
                <a:solidFill>
                  <a:srgbClr val="0B1320"/>
                </a:solidFill>
                <a:latin typeface="Georgia Pro"/>
              </a:rPr>
              <a:t>το</a:t>
            </a:r>
            <a:r>
              <a:rPr lang="en-US" sz="3200">
                <a:solidFill>
                  <a:srgbClr val="0B1320"/>
                </a:solidFill>
                <a:latin typeface="Georgia Pro"/>
              </a:rPr>
              <a:t> </a:t>
            </a:r>
            <a:r>
              <a:rPr lang="en-US" sz="3200" err="1">
                <a:solidFill>
                  <a:srgbClr val="0B1320"/>
                </a:solidFill>
                <a:latin typeface="Georgia Pro"/>
              </a:rPr>
              <a:t>ενδι</a:t>
            </a:r>
            <a:r>
              <a:rPr lang="en-US" sz="3200">
                <a:solidFill>
                  <a:srgbClr val="0B1320"/>
                </a:solidFill>
                <a:latin typeface="Georgia Pro"/>
              </a:rPr>
              <a:t>α</a:t>
            </a:r>
            <a:r>
              <a:rPr lang="en-US" sz="3200" err="1">
                <a:solidFill>
                  <a:srgbClr val="0B1320"/>
                </a:solidFill>
                <a:latin typeface="Georgia Pro"/>
              </a:rPr>
              <a:t>φέρον</a:t>
            </a:r>
            <a:r>
              <a:rPr lang="en-US" sz="3200">
                <a:solidFill>
                  <a:srgbClr val="0B1320"/>
                </a:solidFill>
                <a:latin typeface="Georgia Pro"/>
              </a:rPr>
              <a:t> </a:t>
            </a:r>
            <a:r>
              <a:rPr lang="en-US" sz="3200" err="1">
                <a:solidFill>
                  <a:srgbClr val="0B1320"/>
                </a:solidFill>
                <a:latin typeface="Georgia Pro"/>
              </a:rPr>
              <a:t>του</a:t>
            </a:r>
            <a:r>
              <a:rPr lang="en-US" sz="3200">
                <a:solidFill>
                  <a:srgbClr val="0B1320"/>
                </a:solidFill>
                <a:latin typeface="Georgia Pro"/>
              </a:rPr>
              <a:t>.</a:t>
            </a:r>
          </a:p>
          <a:p>
            <a:pPr marL="457200" indent="-457200">
              <a:lnSpc>
                <a:spcPts val="4199"/>
              </a:lnSpc>
              <a:buFont typeface="Wingdings"/>
              <a:buChar char="ü"/>
            </a:pPr>
            <a:r>
              <a:rPr lang="en-US" sz="3200" err="1">
                <a:solidFill>
                  <a:srgbClr val="0B1320"/>
                </a:solidFill>
                <a:latin typeface="Georgia Pro"/>
              </a:rPr>
              <a:t>Δημιουργεί</a:t>
            </a:r>
            <a:r>
              <a:rPr lang="en-US" sz="3200">
                <a:solidFill>
                  <a:srgbClr val="0B1320"/>
                </a:solidFill>
                <a:latin typeface="Georgia Pro"/>
              </a:rPr>
              <a:t> </a:t>
            </a:r>
            <a:r>
              <a:rPr lang="en-US" sz="3200" err="1">
                <a:solidFill>
                  <a:srgbClr val="0B1320"/>
                </a:solidFill>
                <a:latin typeface="Georgia Pro"/>
              </a:rPr>
              <a:t>τις</a:t>
            </a:r>
            <a:r>
              <a:rPr lang="en-US" sz="3200">
                <a:solidFill>
                  <a:srgbClr val="0B1320"/>
                </a:solidFill>
                <a:latin typeface="Georgia Pro"/>
              </a:rPr>
              <a:t> κα</a:t>
            </a:r>
            <a:r>
              <a:rPr lang="en-US" sz="3200" err="1">
                <a:solidFill>
                  <a:srgbClr val="0B1320"/>
                </a:solidFill>
                <a:latin typeface="Georgia Pro"/>
              </a:rPr>
              <a:t>τάλληλες</a:t>
            </a:r>
            <a:r>
              <a:rPr lang="en-US" sz="3200">
                <a:solidFill>
                  <a:srgbClr val="0B1320"/>
                </a:solidFill>
                <a:latin typeface="Georgia Pro"/>
              </a:rPr>
              <a:t> π</a:t>
            </a:r>
            <a:r>
              <a:rPr lang="en-US" sz="3200" err="1">
                <a:solidFill>
                  <a:srgbClr val="0B1320"/>
                </a:solidFill>
                <a:latin typeface="Georgia Pro"/>
              </a:rPr>
              <a:t>ροϋ</a:t>
            </a:r>
            <a:r>
              <a:rPr lang="en-US" sz="3200">
                <a:solidFill>
                  <a:srgbClr val="0B1320"/>
                </a:solidFill>
                <a:latin typeface="Georgia Pro"/>
              </a:rPr>
              <a:t>π</a:t>
            </a:r>
            <a:r>
              <a:rPr lang="en-US" sz="3200" err="1">
                <a:solidFill>
                  <a:srgbClr val="0B1320"/>
                </a:solidFill>
                <a:latin typeface="Georgia Pro"/>
              </a:rPr>
              <a:t>οθέσεις</a:t>
            </a:r>
            <a:r>
              <a:rPr lang="en-US" sz="3200">
                <a:solidFill>
                  <a:srgbClr val="0B1320"/>
                </a:solidFill>
                <a:latin typeface="Georgia Pro"/>
              </a:rPr>
              <a:t> </a:t>
            </a:r>
            <a:r>
              <a:rPr lang="en-US" sz="3200" err="1">
                <a:solidFill>
                  <a:srgbClr val="0B1320"/>
                </a:solidFill>
                <a:latin typeface="Georgia Pro"/>
              </a:rPr>
              <a:t>γι</a:t>
            </a:r>
            <a:r>
              <a:rPr lang="en-US" sz="3200">
                <a:solidFill>
                  <a:srgbClr val="0B1320"/>
                </a:solidFill>
                <a:latin typeface="Georgia Pro"/>
              </a:rPr>
              <a:t>α </a:t>
            </a:r>
            <a:r>
              <a:rPr lang="en-US" sz="3200" err="1">
                <a:solidFill>
                  <a:srgbClr val="0B1320"/>
                </a:solidFill>
                <a:latin typeface="Georgia Pro"/>
              </a:rPr>
              <a:t>την</a:t>
            </a:r>
            <a:r>
              <a:rPr lang="en-US" sz="3200">
                <a:solidFill>
                  <a:srgbClr val="0B1320"/>
                </a:solidFill>
                <a:latin typeface="Georgia Pro"/>
              </a:rPr>
              <a:t> απ</a:t>
            </a:r>
            <a:r>
              <a:rPr lang="en-US" sz="3200" err="1">
                <a:solidFill>
                  <a:srgbClr val="0B1320"/>
                </a:solidFill>
                <a:latin typeface="Georgia Pro"/>
              </a:rPr>
              <a:t>οτελεσμ</a:t>
            </a:r>
            <a:r>
              <a:rPr lang="en-US" sz="3200">
                <a:solidFill>
                  <a:srgbClr val="0B1320"/>
                </a:solidFill>
                <a:latin typeface="Georgia Pro"/>
              </a:rPr>
              <a:t>α</a:t>
            </a:r>
            <a:r>
              <a:rPr lang="en-US" sz="3200" err="1">
                <a:solidFill>
                  <a:srgbClr val="0B1320"/>
                </a:solidFill>
                <a:latin typeface="Georgia Pro"/>
              </a:rPr>
              <a:t>τική</a:t>
            </a:r>
            <a:r>
              <a:rPr lang="en-US" sz="3200">
                <a:solidFill>
                  <a:srgbClr val="0B1320"/>
                </a:solidFill>
                <a:latin typeface="Georgia Pro"/>
              </a:rPr>
              <a:t> επ</a:t>
            </a:r>
            <a:r>
              <a:rPr lang="en-US" sz="3200" err="1">
                <a:solidFill>
                  <a:srgbClr val="0B1320"/>
                </a:solidFill>
                <a:latin typeface="Georgia Pro"/>
              </a:rPr>
              <a:t>ικοινωνί</a:t>
            </a:r>
            <a:r>
              <a:rPr lang="en-US" sz="3200">
                <a:solidFill>
                  <a:srgbClr val="0B1320"/>
                </a:solidFill>
                <a:latin typeface="Georgia Pro"/>
              </a:rPr>
              <a:t>α </a:t>
            </a:r>
            <a:r>
              <a:rPr lang="en-US" sz="3200" err="1">
                <a:solidFill>
                  <a:srgbClr val="0B1320"/>
                </a:solidFill>
                <a:latin typeface="Georgia Pro"/>
              </a:rPr>
              <a:t>του</a:t>
            </a:r>
            <a:r>
              <a:rPr lang="en-US" sz="3200">
                <a:solidFill>
                  <a:srgbClr val="0B1320"/>
                </a:solidFill>
                <a:latin typeface="Georgia Pro"/>
              </a:rPr>
              <a:t> </a:t>
            </a:r>
            <a:r>
              <a:rPr lang="en-US" sz="3200" err="1">
                <a:solidFill>
                  <a:srgbClr val="0B1320"/>
                </a:solidFill>
                <a:latin typeface="Georgia Pro"/>
              </a:rPr>
              <a:t>μηνύμ</a:t>
            </a:r>
            <a:r>
              <a:rPr lang="en-US" sz="3200">
                <a:solidFill>
                  <a:srgbClr val="0B1320"/>
                </a:solidFill>
                <a:latin typeface="Georgia Pro"/>
              </a:rPr>
              <a:t>α</a:t>
            </a:r>
            <a:r>
              <a:rPr lang="en-US" sz="3200" err="1">
                <a:solidFill>
                  <a:srgbClr val="0B1320"/>
                </a:solidFill>
                <a:latin typeface="Georgia Pro"/>
              </a:rPr>
              <a:t>τος</a:t>
            </a:r>
            <a:r>
              <a:rPr lang="en-US" sz="3200">
                <a:solidFill>
                  <a:srgbClr val="0B1320"/>
                </a:solidFill>
                <a:latin typeface="Georgia Pro"/>
              </a:rPr>
              <a:t>.</a:t>
            </a:r>
          </a:p>
          <a:p>
            <a:pPr marL="457200" indent="-457200">
              <a:lnSpc>
                <a:spcPts val="4199"/>
              </a:lnSpc>
              <a:buFont typeface="Wingdings"/>
              <a:buChar char="ü"/>
            </a:pPr>
            <a:endParaRPr lang="en-US" sz="3200">
              <a:solidFill>
                <a:srgbClr val="0B1320"/>
              </a:solidFill>
              <a:latin typeface="Georgia Pro"/>
            </a:endParaRPr>
          </a:p>
          <a:p>
            <a:pPr>
              <a:lnSpc>
                <a:spcPts val="4199"/>
              </a:lnSpc>
            </a:pPr>
            <a:r>
              <a:rPr lang="en-US" sz="3200">
                <a:solidFill>
                  <a:srgbClr val="0B1320"/>
                </a:solidFill>
                <a:latin typeface="Georgia Pro"/>
              </a:rPr>
              <a:t>Η επ</a:t>
            </a:r>
            <a:r>
              <a:rPr lang="en-US" sz="3200" err="1">
                <a:solidFill>
                  <a:srgbClr val="0B1320"/>
                </a:solidFill>
                <a:latin typeface="Georgia Pro"/>
              </a:rPr>
              <a:t>ιλογή</a:t>
            </a:r>
            <a:r>
              <a:rPr lang="en-US" sz="3200">
                <a:solidFill>
                  <a:srgbClr val="0B1320"/>
                </a:solidFill>
                <a:latin typeface="Georgia Pro"/>
              </a:rPr>
              <a:t> </a:t>
            </a:r>
            <a:r>
              <a:rPr lang="en-US" sz="3200" err="1">
                <a:solidFill>
                  <a:srgbClr val="0B1320"/>
                </a:solidFill>
                <a:latin typeface="Georgia Pro"/>
              </a:rPr>
              <a:t>του</a:t>
            </a:r>
            <a:r>
              <a:rPr lang="en-US" sz="3200">
                <a:solidFill>
                  <a:srgbClr val="0B1320"/>
                </a:solidFill>
                <a:latin typeface="Georgia Pro"/>
              </a:rPr>
              <a:t> κα</a:t>
            </a:r>
            <a:r>
              <a:rPr lang="en-US" sz="3200" err="1">
                <a:solidFill>
                  <a:srgbClr val="0B1320"/>
                </a:solidFill>
                <a:latin typeface="Georgia Pro"/>
              </a:rPr>
              <a:t>τάλληλου</a:t>
            </a:r>
            <a:r>
              <a:rPr lang="en-US" sz="3200">
                <a:solidFill>
                  <a:srgbClr val="0B1320"/>
                </a:solidFill>
                <a:latin typeface="Georgia Pro"/>
              </a:rPr>
              <a:t> </a:t>
            </a:r>
            <a:r>
              <a:rPr lang="en-US" sz="3200" err="1">
                <a:solidFill>
                  <a:srgbClr val="0B1320"/>
                </a:solidFill>
                <a:latin typeface="Georgia Pro"/>
              </a:rPr>
              <a:t>είδους</a:t>
            </a:r>
            <a:r>
              <a:rPr lang="en-US" sz="3200">
                <a:solidFill>
                  <a:srgbClr val="0B1320"/>
                </a:solidFill>
                <a:latin typeface="Georgia Pro"/>
              </a:rPr>
              <a:t> </a:t>
            </a:r>
            <a:r>
              <a:rPr lang="en-US" sz="3200" err="1">
                <a:solidFill>
                  <a:srgbClr val="0B1320"/>
                </a:solidFill>
                <a:latin typeface="Georgia Pro"/>
              </a:rPr>
              <a:t>Προλόγου</a:t>
            </a:r>
            <a:r>
              <a:rPr lang="en-US" sz="3200">
                <a:solidFill>
                  <a:srgbClr val="0B1320"/>
                </a:solidFill>
                <a:latin typeface="Georgia Pro"/>
              </a:rPr>
              <a:t> </a:t>
            </a:r>
            <a:r>
              <a:rPr lang="en-US" sz="3200" err="1">
                <a:solidFill>
                  <a:srgbClr val="0B1320"/>
                </a:solidFill>
                <a:latin typeface="Georgia Pro"/>
              </a:rPr>
              <a:t>εξ</a:t>
            </a:r>
            <a:r>
              <a:rPr lang="en-US" sz="3200">
                <a:solidFill>
                  <a:srgbClr val="0B1320"/>
                </a:solidFill>
                <a:latin typeface="Georgia Pro"/>
              </a:rPr>
              <a:t>α</a:t>
            </a:r>
            <a:r>
              <a:rPr lang="en-US" sz="3200" err="1">
                <a:solidFill>
                  <a:srgbClr val="0B1320"/>
                </a:solidFill>
                <a:latin typeface="Georgia Pro"/>
              </a:rPr>
              <a:t>ρτάτ</a:t>
            </a:r>
            <a:r>
              <a:rPr lang="en-US" sz="3200">
                <a:solidFill>
                  <a:srgbClr val="0B1320"/>
                </a:solidFill>
                <a:latin typeface="Georgia Pro"/>
              </a:rPr>
              <a:t>αι από </a:t>
            </a:r>
            <a:r>
              <a:rPr lang="en-US" sz="3200" err="1">
                <a:solidFill>
                  <a:srgbClr val="0B1320"/>
                </a:solidFill>
                <a:latin typeface="Georgia Pro"/>
              </a:rPr>
              <a:t>τον</a:t>
            </a:r>
            <a:r>
              <a:rPr lang="en-US" sz="3200">
                <a:solidFill>
                  <a:srgbClr val="0B1320"/>
                </a:solidFill>
                <a:latin typeface="Georgia Pro"/>
              </a:rPr>
              <a:t> </a:t>
            </a:r>
            <a:r>
              <a:rPr lang="en-US" sz="3200" err="1">
                <a:solidFill>
                  <a:srgbClr val="0B1320"/>
                </a:solidFill>
                <a:latin typeface="Georgia Pro"/>
              </a:rPr>
              <a:t>σκο</a:t>
            </a:r>
            <a:r>
              <a:rPr lang="en-US" sz="3200">
                <a:solidFill>
                  <a:srgbClr val="0B1320"/>
                </a:solidFill>
                <a:latin typeface="Georgia Pro"/>
              </a:rPr>
              <a:t>πό, </a:t>
            </a:r>
            <a:r>
              <a:rPr lang="en-US" sz="3200" err="1">
                <a:solidFill>
                  <a:srgbClr val="0B1320"/>
                </a:solidFill>
                <a:latin typeface="Georgia Pro"/>
              </a:rPr>
              <a:t>το</a:t>
            </a:r>
            <a:r>
              <a:rPr lang="en-US" sz="3200">
                <a:solidFill>
                  <a:srgbClr val="0B1320"/>
                </a:solidFill>
                <a:latin typeface="Georgia Pro"/>
              </a:rPr>
              <a:t> </a:t>
            </a:r>
            <a:r>
              <a:rPr lang="en-US" sz="3200" err="1">
                <a:solidFill>
                  <a:srgbClr val="0B1320"/>
                </a:solidFill>
                <a:latin typeface="Georgia Pro"/>
              </a:rPr>
              <a:t>θέμ</a:t>
            </a:r>
            <a:r>
              <a:rPr lang="en-US" sz="3200">
                <a:solidFill>
                  <a:srgbClr val="0B1320"/>
                </a:solidFill>
                <a:latin typeface="Georgia Pro"/>
              </a:rPr>
              <a:t>α και </a:t>
            </a:r>
            <a:r>
              <a:rPr lang="en-US" sz="3200" err="1">
                <a:solidFill>
                  <a:srgbClr val="0B1320"/>
                </a:solidFill>
                <a:latin typeface="Georgia Pro"/>
              </a:rPr>
              <a:t>τις</a:t>
            </a:r>
            <a:r>
              <a:rPr lang="en-US" sz="3200">
                <a:solidFill>
                  <a:srgbClr val="0B1320"/>
                </a:solidFill>
                <a:latin typeface="Georgia Pro"/>
              </a:rPr>
              <a:t> π</a:t>
            </a:r>
            <a:r>
              <a:rPr lang="en-US" sz="3200" err="1">
                <a:solidFill>
                  <a:srgbClr val="0B1320"/>
                </a:solidFill>
                <a:latin typeface="Georgia Pro"/>
              </a:rPr>
              <a:t>εριστάσεις</a:t>
            </a:r>
            <a:r>
              <a:rPr lang="en-US" sz="3200">
                <a:solidFill>
                  <a:srgbClr val="0B1320"/>
                </a:solidFill>
                <a:latin typeface="Georgia Pro"/>
              </a:rPr>
              <a:t> της επ</a:t>
            </a:r>
            <a:r>
              <a:rPr lang="en-US" sz="3200" err="1">
                <a:solidFill>
                  <a:srgbClr val="0B1320"/>
                </a:solidFill>
                <a:latin typeface="Georgia Pro"/>
              </a:rPr>
              <a:t>ικοινωνί</a:t>
            </a:r>
            <a:r>
              <a:rPr lang="en-US" sz="3200">
                <a:solidFill>
                  <a:srgbClr val="0B1320"/>
                </a:solidFill>
                <a:latin typeface="Georgia Pro"/>
              </a:rPr>
              <a:t>ας. </a:t>
            </a:r>
          </a:p>
          <a:p>
            <a:pPr>
              <a:lnSpc>
                <a:spcPts val="4199"/>
              </a:lnSpc>
            </a:pPr>
            <a:endParaRPr lang="en-US" sz="3200">
              <a:solidFill>
                <a:srgbClr val="0B1320"/>
              </a:solidFill>
              <a:latin typeface="Georgia Pro"/>
            </a:endParaRPr>
          </a:p>
          <a:p>
            <a:pPr>
              <a:lnSpc>
                <a:spcPts val="4199"/>
              </a:lnSpc>
            </a:pPr>
            <a:r>
              <a:rPr lang="en-US" sz="3200">
                <a:solidFill>
                  <a:srgbClr val="0B1320"/>
                </a:solidFill>
                <a:latin typeface="Georgia Pro"/>
              </a:rPr>
              <a:t>Η σα</a:t>
            </a:r>
            <a:r>
              <a:rPr lang="en-US" sz="3200" err="1">
                <a:solidFill>
                  <a:srgbClr val="0B1320"/>
                </a:solidFill>
                <a:latin typeface="Georgia Pro"/>
              </a:rPr>
              <a:t>φήνει</a:t>
            </a:r>
            <a:r>
              <a:rPr lang="en-US" sz="3200">
                <a:solidFill>
                  <a:srgbClr val="0B1320"/>
                </a:solidFill>
                <a:latin typeface="Georgia Pro"/>
              </a:rPr>
              <a:t>α, η </a:t>
            </a:r>
            <a:r>
              <a:rPr lang="en-US" sz="3200" err="1">
                <a:solidFill>
                  <a:srgbClr val="0B1320"/>
                </a:solidFill>
                <a:latin typeface="Georgia Pro"/>
              </a:rPr>
              <a:t>φυσικότητ</a:t>
            </a:r>
            <a:r>
              <a:rPr lang="en-US" sz="3200">
                <a:solidFill>
                  <a:srgbClr val="0B1320"/>
                </a:solidFill>
                <a:latin typeface="Georgia Pro"/>
              </a:rPr>
              <a:t>α και η </a:t>
            </a:r>
            <a:r>
              <a:rPr lang="en-US" sz="3200" err="1">
                <a:solidFill>
                  <a:srgbClr val="0B1320"/>
                </a:solidFill>
                <a:latin typeface="Georgia Pro"/>
              </a:rPr>
              <a:t>οργ</a:t>
            </a:r>
            <a:r>
              <a:rPr lang="en-US" sz="3200">
                <a:solidFill>
                  <a:srgbClr val="0B1320"/>
                </a:solidFill>
                <a:latin typeface="Georgia Pro"/>
              </a:rPr>
              <a:t>α</a:t>
            </a:r>
            <a:r>
              <a:rPr lang="en-US" sz="3200" err="1">
                <a:solidFill>
                  <a:srgbClr val="0B1320"/>
                </a:solidFill>
                <a:latin typeface="Georgia Pro"/>
              </a:rPr>
              <a:t>νωμένη</a:t>
            </a:r>
            <a:r>
              <a:rPr lang="en-US" sz="3200">
                <a:solidFill>
                  <a:srgbClr val="0B1320"/>
                </a:solidFill>
                <a:latin typeface="Georgia Pro"/>
              </a:rPr>
              <a:t> </a:t>
            </a:r>
            <a:r>
              <a:rPr lang="en-US" sz="3200" err="1">
                <a:solidFill>
                  <a:srgbClr val="0B1320"/>
                </a:solidFill>
                <a:latin typeface="Georgia Pro"/>
              </a:rPr>
              <a:t>δομή</a:t>
            </a:r>
            <a:r>
              <a:rPr lang="en-US" sz="3200">
                <a:solidFill>
                  <a:srgbClr val="0B1320"/>
                </a:solidFill>
                <a:latin typeface="Georgia Pro"/>
              </a:rPr>
              <a:t> </a:t>
            </a:r>
            <a:r>
              <a:rPr lang="en-US" sz="3200" err="1">
                <a:solidFill>
                  <a:srgbClr val="0B1320"/>
                </a:solidFill>
                <a:latin typeface="Georgia Pro"/>
              </a:rPr>
              <a:t>του</a:t>
            </a:r>
            <a:r>
              <a:rPr lang="en-US" sz="3200">
                <a:solidFill>
                  <a:srgbClr val="0B1320"/>
                </a:solidFill>
                <a:latin typeface="Georgia Pro"/>
              </a:rPr>
              <a:t> </a:t>
            </a:r>
            <a:r>
              <a:rPr lang="en-US" sz="3200" err="1">
                <a:solidFill>
                  <a:srgbClr val="0B1320"/>
                </a:solidFill>
                <a:latin typeface="Georgia Pro"/>
              </a:rPr>
              <a:t>δι</a:t>
            </a:r>
            <a:r>
              <a:rPr lang="en-US" sz="3200">
                <a:solidFill>
                  <a:srgbClr val="0B1320"/>
                </a:solidFill>
                <a:latin typeface="Georgia Pro"/>
              </a:rPr>
              <a:t>α</a:t>
            </a:r>
            <a:r>
              <a:rPr lang="en-US" sz="3200" err="1">
                <a:solidFill>
                  <a:srgbClr val="0B1320"/>
                </a:solidFill>
                <a:latin typeface="Georgia Pro"/>
              </a:rPr>
              <a:t>σφ</a:t>
            </a:r>
            <a:r>
              <a:rPr lang="en-US" sz="3200">
                <a:solidFill>
                  <a:srgbClr val="0B1320"/>
                </a:solidFill>
                <a:latin typeface="Georgia Pro"/>
              </a:rPr>
              <a:t>α</a:t>
            </a:r>
            <a:r>
              <a:rPr lang="en-US" sz="3200" err="1">
                <a:solidFill>
                  <a:srgbClr val="0B1320"/>
                </a:solidFill>
                <a:latin typeface="Georgia Pro"/>
              </a:rPr>
              <a:t>λίζουν</a:t>
            </a:r>
            <a:r>
              <a:rPr lang="en-US" sz="3200">
                <a:solidFill>
                  <a:srgbClr val="0B1320"/>
                </a:solidFill>
                <a:latin typeface="Georgia Pro"/>
              </a:rPr>
              <a:t> </a:t>
            </a:r>
            <a:r>
              <a:rPr lang="en-US" sz="3200" err="1">
                <a:solidFill>
                  <a:srgbClr val="0B1320"/>
                </a:solidFill>
                <a:latin typeface="Georgia Pro"/>
              </a:rPr>
              <a:t>την</a:t>
            </a:r>
            <a:r>
              <a:rPr lang="en-US" sz="3200">
                <a:solidFill>
                  <a:srgbClr val="0B1320"/>
                </a:solidFill>
                <a:latin typeface="Georgia Pro"/>
              </a:rPr>
              <a:t> π</a:t>
            </a:r>
            <a:r>
              <a:rPr lang="en-US" sz="3200" err="1">
                <a:solidFill>
                  <a:srgbClr val="0B1320"/>
                </a:solidFill>
                <a:latin typeface="Georgia Pro"/>
              </a:rPr>
              <a:t>ροσοχή</a:t>
            </a:r>
            <a:r>
              <a:rPr lang="en-US" sz="3200">
                <a:solidFill>
                  <a:srgbClr val="0B1320"/>
                </a:solidFill>
                <a:latin typeface="Georgia Pro"/>
              </a:rPr>
              <a:t> </a:t>
            </a:r>
            <a:r>
              <a:rPr lang="en-US" sz="3200" err="1">
                <a:solidFill>
                  <a:srgbClr val="0B1320"/>
                </a:solidFill>
                <a:latin typeface="Georgia Pro"/>
              </a:rPr>
              <a:t>του</a:t>
            </a:r>
            <a:r>
              <a:rPr lang="en-US" sz="3200">
                <a:solidFill>
                  <a:srgbClr val="0B1320"/>
                </a:solidFill>
                <a:latin typeface="Georgia Pro"/>
              </a:rPr>
              <a:t> ανα</a:t>
            </a:r>
            <a:r>
              <a:rPr lang="en-US" sz="3200" err="1">
                <a:solidFill>
                  <a:srgbClr val="0B1320"/>
                </a:solidFill>
                <a:latin typeface="Georgia Pro"/>
              </a:rPr>
              <a:t>γνώστη</a:t>
            </a:r>
            <a:r>
              <a:rPr lang="en-US" sz="3200">
                <a:solidFill>
                  <a:srgbClr val="0B1320"/>
                </a:solidFill>
                <a:latin typeface="Georgia Pro"/>
              </a:rPr>
              <a:t> και </a:t>
            </a:r>
            <a:r>
              <a:rPr lang="en-US" sz="3200" err="1">
                <a:solidFill>
                  <a:srgbClr val="0B1320"/>
                </a:solidFill>
                <a:latin typeface="Georgia Pro"/>
              </a:rPr>
              <a:t>τη</a:t>
            </a:r>
            <a:r>
              <a:rPr lang="en-US" sz="3200">
                <a:solidFill>
                  <a:srgbClr val="0B1320"/>
                </a:solidFill>
                <a:latin typeface="Georgia Pro"/>
              </a:rPr>
              <a:t> </a:t>
            </a:r>
            <a:r>
              <a:rPr lang="en-US" sz="3200" err="1">
                <a:solidFill>
                  <a:srgbClr val="0B1320"/>
                </a:solidFill>
                <a:latin typeface="Georgia Pro"/>
              </a:rPr>
              <a:t>δέσμευσή</a:t>
            </a:r>
            <a:r>
              <a:rPr lang="en-US" sz="3200">
                <a:solidFill>
                  <a:srgbClr val="0B1320"/>
                </a:solidFill>
                <a:latin typeface="Georgia Pro"/>
              </a:rPr>
              <a:t> </a:t>
            </a:r>
            <a:r>
              <a:rPr lang="en-US" sz="3200" err="1">
                <a:solidFill>
                  <a:srgbClr val="0B1320"/>
                </a:solidFill>
                <a:latin typeface="Georgia Pro"/>
              </a:rPr>
              <a:t>του</a:t>
            </a:r>
            <a:r>
              <a:rPr lang="en-US" sz="3200">
                <a:solidFill>
                  <a:srgbClr val="0B1320"/>
                </a:solidFill>
                <a:latin typeface="Georgia Pro"/>
              </a:rPr>
              <a:t> </a:t>
            </a:r>
            <a:r>
              <a:rPr lang="en-US" sz="3200" err="1">
                <a:solidFill>
                  <a:srgbClr val="0B1320"/>
                </a:solidFill>
                <a:latin typeface="Georgia Pro"/>
              </a:rPr>
              <a:t>στη</a:t>
            </a:r>
            <a:r>
              <a:rPr lang="en-US" sz="3200">
                <a:solidFill>
                  <a:srgbClr val="0B1320"/>
                </a:solidFill>
                <a:latin typeface="Georgia Pro"/>
              </a:rPr>
              <a:t> </a:t>
            </a:r>
            <a:r>
              <a:rPr lang="en-US" sz="3200" err="1">
                <a:solidFill>
                  <a:srgbClr val="0B1320"/>
                </a:solidFill>
                <a:latin typeface="Georgia Pro"/>
              </a:rPr>
              <a:t>συνέχει</a:t>
            </a:r>
            <a:r>
              <a:rPr lang="en-US" sz="3200">
                <a:solidFill>
                  <a:srgbClr val="0B1320"/>
                </a:solidFill>
                <a:latin typeface="Georgia Pro"/>
              </a:rPr>
              <a:t>α </a:t>
            </a:r>
            <a:r>
              <a:rPr lang="en-US" sz="3200" err="1">
                <a:solidFill>
                  <a:srgbClr val="0B1320"/>
                </a:solidFill>
                <a:latin typeface="Georgia Pro"/>
              </a:rPr>
              <a:t>του</a:t>
            </a:r>
            <a:r>
              <a:rPr lang="en-US" sz="3200">
                <a:solidFill>
                  <a:srgbClr val="0B1320"/>
                </a:solidFill>
                <a:latin typeface="Georgia Pro"/>
              </a:rPr>
              <a:t> </a:t>
            </a:r>
            <a:r>
              <a:rPr lang="en-US" sz="3200" err="1">
                <a:solidFill>
                  <a:srgbClr val="0B1320"/>
                </a:solidFill>
                <a:latin typeface="Georgia Pro"/>
              </a:rPr>
              <a:t>κειμένου</a:t>
            </a:r>
            <a:r>
              <a:rPr lang="en-US" sz="3200">
                <a:solidFill>
                  <a:srgbClr val="0B1320"/>
                </a:solidFill>
                <a:latin typeface="Georgia Pro"/>
              </a:rPr>
              <a:t>.</a:t>
            </a:r>
          </a:p>
          <a:p>
            <a:pPr>
              <a:lnSpc>
                <a:spcPts val="4199"/>
              </a:lnSpc>
            </a:pPr>
            <a:endParaRPr lang="en-US" sz="2750">
              <a:solidFill>
                <a:srgbClr val="0B1320"/>
              </a:solidFill>
              <a:latin typeface="Georgia Pro"/>
            </a:endParaRPr>
          </a:p>
          <a:p>
            <a:pPr>
              <a:lnSpc>
                <a:spcPts val="4199"/>
              </a:lnSpc>
            </a:pPr>
            <a:endParaRPr lang="en-US" sz="2750">
              <a:solidFill>
                <a:srgbClr val="0B1320"/>
              </a:solidFill>
              <a:latin typeface="Georgia Pr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F6FA"/>
        </a:solidFill>
        <a:effectLst/>
      </p:bgPr>
    </p:bg>
    <p:spTree>
      <p:nvGrpSpPr>
        <p:cNvPr id="1" name=""/>
        <p:cNvGrpSpPr/>
        <p:nvPr/>
      </p:nvGrpSpPr>
      <p:grpSpPr>
        <a:xfrm>
          <a:off x="0" y="0"/>
          <a:ext cx="0" cy="0"/>
          <a:chOff x="0" y="0"/>
          <a:chExt cx="0" cy="0"/>
        </a:xfrm>
      </p:grpSpPr>
      <p:grpSp>
        <p:nvGrpSpPr>
          <p:cNvPr id="29" name="Ομάδα 28">
            <a:extLst>
              <a:ext uri="{FF2B5EF4-FFF2-40B4-BE49-F238E27FC236}">
                <a16:creationId xmlns:a16="http://schemas.microsoft.com/office/drawing/2014/main" id="{F1D96689-24D5-FFB9-887E-536D110BCDDC}"/>
              </a:ext>
            </a:extLst>
          </p:cNvPr>
          <p:cNvGrpSpPr>
            <a:grpSpLocks noGrp="1" noUngrp="1" noRot="1" noMove="1" noResize="1"/>
          </p:cNvGrpSpPr>
          <p:nvPr/>
        </p:nvGrpSpPr>
        <p:grpSpPr>
          <a:xfrm>
            <a:off x="-1775032" y="-68040"/>
            <a:ext cx="20063032" cy="12985043"/>
            <a:chOff x="-1775032" y="-68040"/>
            <a:chExt cx="20063032" cy="12985043"/>
          </a:xfrm>
        </p:grpSpPr>
        <p:sp>
          <p:nvSpPr>
            <p:cNvPr id="28" name="Ελεύθερη σχεδίαση: Σχήμα 27">
              <a:extLst>
                <a:ext uri="{FF2B5EF4-FFF2-40B4-BE49-F238E27FC236}">
                  <a16:creationId xmlns:a16="http://schemas.microsoft.com/office/drawing/2014/main" id="{24B30CCA-4EE5-C569-6132-AC4548E8C6B7}"/>
                </a:ext>
              </a:extLst>
            </p:cNvPr>
            <p:cNvSpPr>
              <a:spLocks noGrp="1" noRot="1" noMove="1" noResize="1" noEditPoints="1" noAdjustHandles="1" noChangeArrowheads="1" noChangeShapeType="1"/>
            </p:cNvSpPr>
            <p:nvPr/>
          </p:nvSpPr>
          <p:spPr>
            <a:xfrm rot="19796519">
              <a:off x="-1775032" y="-68040"/>
              <a:ext cx="6988750" cy="12985043"/>
            </a:xfrm>
            <a:custGeom>
              <a:avLst/>
              <a:gdLst>
                <a:gd name="connsiteX0" fmla="*/ 5137660 w 6988750"/>
                <a:gd name="connsiteY0" fmla="*/ 0 h 12985043"/>
                <a:gd name="connsiteX1" fmla="*/ 6988750 w 6988750"/>
                <a:gd name="connsiteY1" fmla="*/ 1071228 h 12985043"/>
                <a:gd name="connsiteX2" fmla="*/ 6988750 w 6988750"/>
                <a:gd name="connsiteY2" fmla="*/ 12985043 h 12985043"/>
                <a:gd name="connsiteX3" fmla="*/ 6922235 w 6988750"/>
                <a:gd name="connsiteY3" fmla="*/ 12985043 h 12985043"/>
                <a:gd name="connsiteX4" fmla="*/ 0 w 6988750"/>
                <a:gd name="connsiteY4" fmla="*/ 8979138 h 12985043"/>
                <a:gd name="connsiteX5" fmla="*/ 0 w 6988750"/>
                <a:gd name="connsiteY5" fmla="*/ 8789878 h 12985043"/>
                <a:gd name="connsiteX6" fmla="*/ 5086712 w 6988750"/>
                <a:gd name="connsiteY6" fmla="*/ 0 h 1298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88750" h="12985043">
                  <a:moveTo>
                    <a:pt x="5137660" y="0"/>
                  </a:moveTo>
                  <a:lnTo>
                    <a:pt x="6988750" y="1071228"/>
                  </a:lnTo>
                  <a:lnTo>
                    <a:pt x="6988750" y="12985043"/>
                  </a:lnTo>
                  <a:lnTo>
                    <a:pt x="6922235" y="12985043"/>
                  </a:lnTo>
                  <a:lnTo>
                    <a:pt x="0" y="8979138"/>
                  </a:lnTo>
                  <a:lnTo>
                    <a:pt x="0" y="8789878"/>
                  </a:lnTo>
                  <a:lnTo>
                    <a:pt x="5086712" y="0"/>
                  </a:lnTo>
                  <a:close/>
                </a:path>
              </a:pathLst>
            </a:custGeom>
            <a:solidFill>
              <a:srgbClr val="243742"/>
            </a:solidFill>
          </p:spPr>
          <p:txBody>
            <a:bodyPr wrap="square">
              <a:noAutofit/>
            </a:bodyPr>
            <a:lstStyle/>
            <a:p>
              <a:endParaRPr lang="el-GR"/>
            </a:p>
          </p:txBody>
        </p:sp>
        <p:sp>
          <p:nvSpPr>
            <p:cNvPr id="5" name="Freeform 5"/>
            <p:cNvSpPr>
              <a:spLocks noGrp="1" noRot="1" noMove="1" noResize="1" noEditPoints="1" noAdjustHandles="1" noChangeArrowheads="1" noChangeShapeType="1"/>
            </p:cNvSpPr>
            <p:nvPr/>
          </p:nvSpPr>
          <p:spPr>
            <a:xfrm rot="5400000" flipV="1">
              <a:off x="10008000" y="-882000"/>
              <a:ext cx="7416000" cy="9144000"/>
            </a:xfrm>
            <a:custGeom>
              <a:avLst/>
              <a:gdLst/>
              <a:ahLst/>
              <a:cxnLst/>
              <a:rect l="l" t="t" r="r" b="b"/>
              <a:pathLst>
                <a:path w="11205779" h="10911627">
                  <a:moveTo>
                    <a:pt x="0" y="10911627"/>
                  </a:moveTo>
                  <a:lnTo>
                    <a:pt x="11205779" y="10911627"/>
                  </a:lnTo>
                  <a:lnTo>
                    <a:pt x="11205779" y="0"/>
                  </a:lnTo>
                  <a:lnTo>
                    <a:pt x="0" y="0"/>
                  </a:lnTo>
                  <a:lnTo>
                    <a:pt x="0" y="10911627"/>
                  </a:lnTo>
                  <a:close/>
                </a:path>
              </a:pathLst>
            </a:custGeom>
            <a:blipFill>
              <a:blip>
                <a:alphaModFix amt="69000"/>
                <a:extLst>
                  <a:ext uri="{96DAC541-7B7A-43D3-8B79-37D633B846F1}">
                    <asvg:svgBlip xmlns:asvg="http://schemas.microsoft.com/office/drawing/2016/SVG/main" r:embed="rId2"/>
                  </a:ext>
                </a:extLst>
              </a:blip>
              <a:stretch>
                <a:fillRect l="-26136" t="-1" r="-24968" b="-19327"/>
              </a:stretch>
            </a:blipFill>
          </p:spPr>
          <p:txBody>
            <a:bodyPr/>
            <a:lstStyle/>
            <a:p>
              <a:endParaRPr lang="el-GR"/>
            </a:p>
          </p:txBody>
        </p:sp>
        <p:sp>
          <p:nvSpPr>
            <p:cNvPr id="26" name="Ελεύθερη σχεδίαση: Σχήμα 25">
              <a:extLst>
                <a:ext uri="{FF2B5EF4-FFF2-40B4-BE49-F238E27FC236}">
                  <a16:creationId xmlns:a16="http://schemas.microsoft.com/office/drawing/2014/main" id="{DAB10EBD-CAAB-2154-51E5-A872105A6655}"/>
                </a:ext>
              </a:extLst>
            </p:cNvPr>
            <p:cNvSpPr>
              <a:spLocks noGrp="1" noRot="1" noMove="1" noResize="1" noEditPoints="1" noAdjustHandles="1" noChangeArrowheads="1" noChangeShapeType="1"/>
            </p:cNvSpPr>
            <p:nvPr/>
          </p:nvSpPr>
          <p:spPr>
            <a:xfrm rot="425876">
              <a:off x="7029039" y="9552375"/>
              <a:ext cx="11220234" cy="1471582"/>
            </a:xfrm>
            <a:custGeom>
              <a:avLst/>
              <a:gdLst>
                <a:gd name="connsiteX0" fmla="*/ 0 w 11220234"/>
                <a:gd name="connsiteY0" fmla="*/ 0 h 1471582"/>
                <a:gd name="connsiteX1" fmla="*/ 11210965 w 11220234"/>
                <a:gd name="connsiteY1" fmla="*/ 0 h 1471582"/>
                <a:gd name="connsiteX2" fmla="*/ 11220234 w 11220234"/>
                <a:gd name="connsiteY2" fmla="*/ 74439 h 1471582"/>
                <a:gd name="connsiteX3" fmla="*/ 0 w 11220234"/>
                <a:gd name="connsiteY3" fmla="*/ 1471582 h 1471582"/>
              </a:gdLst>
              <a:ahLst/>
              <a:cxnLst>
                <a:cxn ang="0">
                  <a:pos x="connsiteX0" y="connsiteY0"/>
                </a:cxn>
                <a:cxn ang="0">
                  <a:pos x="connsiteX1" y="connsiteY1"/>
                </a:cxn>
                <a:cxn ang="0">
                  <a:pos x="connsiteX2" y="connsiteY2"/>
                </a:cxn>
                <a:cxn ang="0">
                  <a:pos x="connsiteX3" y="connsiteY3"/>
                </a:cxn>
              </a:cxnLst>
              <a:rect l="l" t="t" r="r" b="b"/>
              <a:pathLst>
                <a:path w="11220234" h="1471582">
                  <a:moveTo>
                    <a:pt x="0" y="0"/>
                  </a:moveTo>
                  <a:lnTo>
                    <a:pt x="11210965" y="0"/>
                  </a:lnTo>
                  <a:lnTo>
                    <a:pt x="11220234" y="74439"/>
                  </a:lnTo>
                  <a:lnTo>
                    <a:pt x="0" y="1471582"/>
                  </a:lnTo>
                  <a:close/>
                </a:path>
              </a:pathLst>
            </a:custGeom>
            <a:solidFill>
              <a:srgbClr val="497183"/>
            </a:solidFill>
          </p:spPr>
          <p:txBody>
            <a:bodyPr wrap="square">
              <a:noAutofit/>
            </a:bodyPr>
            <a:lstStyle/>
            <a:p>
              <a:endParaRPr lang="el-GR"/>
            </a:p>
          </p:txBody>
        </p:sp>
        <p:sp>
          <p:nvSpPr>
            <p:cNvPr id="9" name="Freeform 9"/>
            <p:cNvSpPr>
              <a:spLocks noGrp="1" noRot="1" noMove="1" noResize="1" noEditPoints="1" noAdjustHandles="1" noChangeArrowheads="1" noChangeShapeType="1"/>
            </p:cNvSpPr>
            <p:nvPr/>
          </p:nvSpPr>
          <p:spPr>
            <a:xfrm rot="5289240" flipH="1">
              <a:off x="-1155636" y="956718"/>
              <a:ext cx="5076000" cy="3060000"/>
            </a:xfrm>
            <a:custGeom>
              <a:avLst/>
              <a:gdLst/>
              <a:ahLst/>
              <a:cxnLst/>
              <a:rect l="l" t="t" r="r" b="b"/>
              <a:pathLst>
                <a:path w="6656198" h="5258396">
                  <a:moveTo>
                    <a:pt x="6656198" y="0"/>
                  </a:moveTo>
                  <a:lnTo>
                    <a:pt x="0" y="0"/>
                  </a:lnTo>
                  <a:lnTo>
                    <a:pt x="0" y="5258397"/>
                  </a:lnTo>
                  <a:lnTo>
                    <a:pt x="6656198" y="5258397"/>
                  </a:lnTo>
                  <a:lnTo>
                    <a:pt x="6656198" y="0"/>
                  </a:lnTo>
                  <a:close/>
                </a:path>
              </a:pathLst>
            </a:custGeom>
            <a:blipFill>
              <a:blip>
                <a:alphaModFix amt="35000"/>
                <a:extLst>
                  <a:ext uri="{96DAC541-7B7A-43D3-8B79-37D633B846F1}">
                    <asvg:svgBlip xmlns:asvg="http://schemas.microsoft.com/office/drawing/2016/SVG/main" r:embed="rId3"/>
                  </a:ext>
                </a:extLst>
              </a:blip>
              <a:stretch>
                <a:fillRect l="10" t="5" r="-31140" b="-71857"/>
              </a:stretch>
            </a:blipFill>
          </p:spPr>
          <p:txBody>
            <a:bodyPr/>
            <a:lstStyle/>
            <a:p>
              <a:endParaRPr lang="el-GR"/>
            </a:p>
          </p:txBody>
        </p:sp>
        <p:sp>
          <p:nvSpPr>
            <p:cNvPr id="15" name="Freeform 15"/>
            <p:cNvSpPr>
              <a:spLocks noGrp="1" noRot="1" noMove="1" noResize="1" noEditPoints="1" noAdjustHandles="1" noChangeArrowheads="1" noChangeShapeType="1"/>
            </p:cNvSpPr>
            <p:nvPr/>
          </p:nvSpPr>
          <p:spPr>
            <a:xfrm>
              <a:off x="14599814" y="306727"/>
              <a:ext cx="2997780" cy="1284141"/>
            </a:xfrm>
            <a:custGeom>
              <a:avLst/>
              <a:gdLst/>
              <a:ahLst/>
              <a:cxnLst/>
              <a:rect l="l" t="t" r="r" b="b"/>
              <a:pathLst>
                <a:path w="2997780" h="1284141">
                  <a:moveTo>
                    <a:pt x="0" y="0"/>
                  </a:moveTo>
                  <a:lnTo>
                    <a:pt x="2997779" y="0"/>
                  </a:lnTo>
                  <a:lnTo>
                    <a:pt x="2997779" y="1284140"/>
                  </a:lnTo>
                  <a:lnTo>
                    <a:pt x="0" y="1284140"/>
                  </a:lnTo>
                  <a:lnTo>
                    <a:pt x="0" y="0"/>
                  </a:lnTo>
                  <a:close/>
                </a:path>
              </a:pathLst>
            </a:custGeom>
            <a:blipFill>
              <a:blip r:embed="rId4"/>
              <a:stretch>
                <a:fillRect t="-60500" b="-72945"/>
              </a:stretch>
            </a:blipFill>
          </p:spPr>
          <p:txBody>
            <a:bodyPr/>
            <a:lstStyle/>
            <a:p>
              <a:endParaRPr lang="el-GR"/>
            </a:p>
          </p:txBody>
        </p:sp>
      </p:grpSp>
      <p:sp>
        <p:nvSpPr>
          <p:cNvPr id="10" name="TextBox 10"/>
          <p:cNvSpPr txBox="1"/>
          <p:nvPr/>
        </p:nvSpPr>
        <p:spPr>
          <a:xfrm>
            <a:off x="5757058" y="4222633"/>
            <a:ext cx="11502242" cy="1809640"/>
          </a:xfrm>
          <a:prstGeom prst="rect">
            <a:avLst/>
          </a:prstGeom>
        </p:spPr>
        <p:txBody>
          <a:bodyPr lIns="0" tIns="0" rIns="0" bIns="0" rtlCol="0" anchor="t">
            <a:spAutoFit/>
          </a:bodyPr>
          <a:lstStyle/>
          <a:p>
            <a:pPr algn="r">
              <a:lnSpc>
                <a:spcPts val="14706"/>
              </a:lnSpc>
            </a:pPr>
            <a:r>
              <a:rPr lang="en-US" sz="10504" err="1">
                <a:solidFill>
                  <a:srgbClr val="0B1320"/>
                </a:solidFill>
                <a:latin typeface="Georgia Pro Heavy"/>
              </a:rPr>
              <a:t>Ευχ</a:t>
            </a:r>
            <a:r>
              <a:rPr lang="en-US" sz="10504">
                <a:solidFill>
                  <a:srgbClr val="0B1320"/>
                </a:solidFill>
                <a:latin typeface="Georgia Pro Heavy"/>
              </a:rPr>
              <a:t>αριστούμε</a:t>
            </a:r>
          </a:p>
        </p:txBody>
      </p:sp>
      <p:sp>
        <p:nvSpPr>
          <p:cNvPr id="11" name="TextBox 11"/>
          <p:cNvSpPr txBox="1"/>
          <p:nvPr/>
        </p:nvSpPr>
        <p:spPr>
          <a:xfrm>
            <a:off x="9870546" y="5908574"/>
            <a:ext cx="7388754" cy="1038162"/>
          </a:xfrm>
          <a:prstGeom prst="rect">
            <a:avLst/>
          </a:prstGeom>
        </p:spPr>
        <p:txBody>
          <a:bodyPr lIns="0" tIns="0" rIns="0" bIns="0" rtlCol="0" anchor="t">
            <a:spAutoFit/>
          </a:bodyPr>
          <a:lstStyle/>
          <a:p>
            <a:pPr algn="r">
              <a:lnSpc>
                <a:spcPts val="8403"/>
              </a:lnSpc>
            </a:pPr>
            <a:r>
              <a:rPr lang="en-US" sz="6002">
                <a:solidFill>
                  <a:srgbClr val="0B1320"/>
                </a:solidFill>
                <a:latin typeface="Georgia Pro"/>
              </a:rPr>
              <a:t>για τον χρόνο σου!</a:t>
            </a:r>
          </a:p>
        </p:txBody>
      </p:sp>
      <p:sp>
        <p:nvSpPr>
          <p:cNvPr id="12" name="TextBox 12"/>
          <p:cNvSpPr txBox="1"/>
          <p:nvPr/>
        </p:nvSpPr>
        <p:spPr>
          <a:xfrm>
            <a:off x="565387" y="7026013"/>
            <a:ext cx="5551711" cy="1023101"/>
          </a:xfrm>
          <a:prstGeom prst="rect">
            <a:avLst/>
          </a:prstGeom>
        </p:spPr>
        <p:txBody>
          <a:bodyPr lIns="0" tIns="0" rIns="0" bIns="0" rtlCol="0" anchor="t">
            <a:spAutoFit/>
          </a:bodyPr>
          <a:lstStyle/>
          <a:p>
            <a:pPr>
              <a:lnSpc>
                <a:spcPts val="9514"/>
              </a:lnSpc>
            </a:pPr>
            <a:r>
              <a:rPr lang="en-US" sz="3200" err="1">
                <a:solidFill>
                  <a:srgbClr val="F3F6FA"/>
                </a:solidFill>
                <a:latin typeface="Georgia Pro"/>
                <a:ea typeface="Calibri"/>
                <a:cs typeface="Calibri"/>
              </a:rPr>
              <a:t>Έκφρ</a:t>
            </a:r>
            <a:r>
              <a:rPr lang="en-US" sz="3200">
                <a:solidFill>
                  <a:srgbClr val="F3F6FA"/>
                </a:solidFill>
                <a:latin typeface="Georgia Pro"/>
                <a:ea typeface="Calibri"/>
                <a:cs typeface="Calibri"/>
              </a:rPr>
              <a:t>α</a:t>
            </a:r>
            <a:r>
              <a:rPr lang="en-US" sz="3200" err="1">
                <a:solidFill>
                  <a:srgbClr val="F3F6FA"/>
                </a:solidFill>
                <a:latin typeface="Georgia Pro"/>
                <a:ea typeface="Calibri"/>
                <a:cs typeface="Calibri"/>
              </a:rPr>
              <a:t>ση</a:t>
            </a:r>
            <a:r>
              <a:rPr lang="en-US" sz="3200">
                <a:solidFill>
                  <a:srgbClr val="F3F6FA"/>
                </a:solidFill>
                <a:latin typeface="Georgia Pro"/>
                <a:ea typeface="Calibri"/>
                <a:cs typeface="Calibri"/>
              </a:rPr>
              <a:t> - </a:t>
            </a:r>
            <a:r>
              <a:rPr lang="en-US" sz="3200" err="1">
                <a:solidFill>
                  <a:srgbClr val="F3F6FA"/>
                </a:solidFill>
                <a:latin typeface="Georgia Pro"/>
                <a:ea typeface="Calibri"/>
                <a:cs typeface="Calibri"/>
              </a:rPr>
              <a:t>Έκθεση</a:t>
            </a:r>
          </a:p>
        </p:txBody>
      </p:sp>
      <p:sp>
        <p:nvSpPr>
          <p:cNvPr id="13" name="TextBox 13"/>
          <p:cNvSpPr txBox="1"/>
          <p:nvPr/>
        </p:nvSpPr>
        <p:spPr>
          <a:xfrm>
            <a:off x="565387" y="8047917"/>
            <a:ext cx="6949850" cy="1393458"/>
          </a:xfrm>
          <a:prstGeom prst="rect">
            <a:avLst/>
          </a:prstGeom>
        </p:spPr>
        <p:txBody>
          <a:bodyPr lIns="0" tIns="0" rIns="0" bIns="0" rtlCol="0" anchor="t">
            <a:spAutoFit/>
          </a:bodyPr>
          <a:lstStyle/>
          <a:p>
            <a:pPr>
              <a:lnSpc>
                <a:spcPts val="5630"/>
              </a:lnSpc>
            </a:pPr>
            <a:r>
              <a:rPr lang="en-US" sz="4000">
                <a:solidFill>
                  <a:srgbClr val="F3F6FA"/>
                </a:solidFill>
                <a:latin typeface="Georgia Pro"/>
              </a:rPr>
              <a:t>Παρα</a:t>
            </a:r>
            <a:r>
              <a:rPr lang="en-US" sz="4000" err="1">
                <a:solidFill>
                  <a:srgbClr val="F3F6FA"/>
                </a:solidFill>
                <a:latin typeface="Georgia Pro"/>
              </a:rPr>
              <a:t>γωγή</a:t>
            </a:r>
            <a:r>
              <a:rPr lang="en-US" sz="4000">
                <a:solidFill>
                  <a:srgbClr val="F3F6FA"/>
                </a:solidFill>
                <a:latin typeface="Georgia Pro"/>
              </a:rPr>
              <a:t> </a:t>
            </a:r>
            <a:r>
              <a:rPr lang="en-US" sz="4000" err="1">
                <a:solidFill>
                  <a:srgbClr val="F3F6FA"/>
                </a:solidFill>
                <a:latin typeface="Georgia Pro"/>
              </a:rPr>
              <a:t>Λόγου</a:t>
            </a:r>
            <a:r>
              <a:rPr lang="en-US" sz="4000">
                <a:solidFill>
                  <a:srgbClr val="F3F6FA"/>
                </a:solidFill>
                <a:latin typeface="Georgia Pro"/>
              </a:rPr>
              <a:t>: </a:t>
            </a:r>
            <a:br>
              <a:rPr lang="en-US" sz="4000">
                <a:solidFill>
                  <a:srgbClr val="F3F6FA"/>
                </a:solidFill>
                <a:latin typeface="Georgia Pro"/>
              </a:rPr>
            </a:br>
            <a:r>
              <a:rPr lang="en-US" sz="4000">
                <a:solidFill>
                  <a:srgbClr val="F3F6FA"/>
                </a:solidFill>
                <a:latin typeface="Georgia Pro"/>
              </a:rPr>
              <a:t>Ο </a:t>
            </a:r>
            <a:r>
              <a:rPr lang="en-US" sz="4000" err="1">
                <a:solidFill>
                  <a:srgbClr val="F3F6FA"/>
                </a:solidFill>
                <a:latin typeface="Georgia Pro"/>
              </a:rPr>
              <a:t>Πρόλογος</a:t>
            </a:r>
            <a:endParaRPr lang="en-US" err="1"/>
          </a:p>
        </p:txBody>
      </p:sp>
      <p:sp>
        <p:nvSpPr>
          <p:cNvPr id="14" name="AutoShape 14"/>
          <p:cNvSpPr/>
          <p:nvPr/>
        </p:nvSpPr>
        <p:spPr>
          <a:xfrm flipH="1" flipV="1">
            <a:off x="6609844" y="7860084"/>
            <a:ext cx="1467172" cy="2541216"/>
          </a:xfrm>
          <a:prstGeom prst="line">
            <a:avLst/>
          </a:prstGeom>
          <a:ln w="38100" cap="flat">
            <a:solidFill>
              <a:srgbClr val="F3F6FA"/>
            </a:solidFill>
            <a:prstDash val="solid"/>
            <a:headEnd type="none" w="sm" len="sm"/>
            <a:tailEnd type="none" w="sm" len="sm"/>
          </a:ln>
        </p:spPr>
        <p:txBody>
          <a:bodyPr/>
          <a:lstStyle/>
          <a:p>
            <a:endParaRPr lang="el-GR"/>
          </a:p>
        </p:txBody>
      </p:sp>
      <p:sp>
        <p:nvSpPr>
          <p:cNvPr id="16" name="TextBox 16"/>
          <p:cNvSpPr txBox="1"/>
          <p:nvPr/>
        </p:nvSpPr>
        <p:spPr>
          <a:xfrm>
            <a:off x="7158373" y="7746787"/>
            <a:ext cx="10100927" cy="606424"/>
          </a:xfrm>
          <a:prstGeom prst="rect">
            <a:avLst/>
          </a:prstGeom>
        </p:spPr>
        <p:txBody>
          <a:bodyPr lIns="0" tIns="0" rIns="0" bIns="0" rtlCol="0" anchor="t">
            <a:spAutoFit/>
          </a:bodyPr>
          <a:lstStyle/>
          <a:p>
            <a:pPr algn="r">
              <a:lnSpc>
                <a:spcPts val="4900"/>
              </a:lnSpc>
            </a:pPr>
            <a:r>
              <a:rPr lang="en-US" sz="3500" err="1">
                <a:solidFill>
                  <a:srgbClr val="0B1320"/>
                </a:solidFill>
                <a:latin typeface="Georgia Pro"/>
              </a:rPr>
              <a:t>Γι</a:t>
            </a:r>
            <a:r>
              <a:rPr lang="en-US" sz="3500">
                <a:solidFill>
                  <a:srgbClr val="0B1320"/>
                </a:solidFill>
                <a:latin typeface="Georgia Pro"/>
              </a:rPr>
              <a:t>α περισσότερο υλικό: www.filhub.gr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Προσαρμογή</PresentationFormat>
  <Slides>13</Slides>
  <Notes>0</Notes>
  <HiddenSlides>0</HiddenSlides>
  <ScaleCrop>false</ScaleCrop>
  <HeadingPairs>
    <vt:vector size="4" baseType="variant">
      <vt:variant>
        <vt:lpstr>Θέμα</vt:lpstr>
      </vt:variant>
      <vt:variant>
        <vt:i4>1</vt:i4>
      </vt:variant>
      <vt:variant>
        <vt:lpstr>Τίτλοι διαφανειών</vt:lpstr>
      </vt:variant>
      <vt:variant>
        <vt:i4>13</vt:i4>
      </vt:variant>
    </vt:vector>
  </HeadingPairs>
  <TitlesOfParts>
    <vt:vector size="14" baseType="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Filhub Presentation</dc:title>
  <cp:lastModifiedBy>Vanassa ~ Vasiliki Salappa</cp:lastModifiedBy>
  <cp:revision>2</cp:revision>
  <dcterms:created xsi:type="dcterms:W3CDTF">2006-08-16T00:00:00Z</dcterms:created>
  <dcterms:modified xsi:type="dcterms:W3CDTF">2026-10-12T10:29:33Z</dcterms:modified>
  <dc:identifier>DAFwCvdParI</dc:identifier>
</cp:coreProperties>
</file>